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52"/>
  </p:handoutMasterIdLst>
  <p:sldIdLst>
    <p:sldId id="256" r:id="rId3"/>
    <p:sldId id="269" r:id="rId4"/>
    <p:sldId id="284" r:id="rId6"/>
    <p:sldId id="270" r:id="rId7"/>
    <p:sldId id="271" r:id="rId8"/>
    <p:sldId id="276" r:id="rId9"/>
    <p:sldId id="280" r:id="rId10"/>
    <p:sldId id="258" r:id="rId11"/>
    <p:sldId id="281" r:id="rId12"/>
    <p:sldId id="282" r:id="rId13"/>
    <p:sldId id="291" r:id="rId14"/>
    <p:sldId id="283" r:id="rId15"/>
    <p:sldId id="285" r:id="rId16"/>
    <p:sldId id="286" r:id="rId17"/>
    <p:sldId id="287" r:id="rId18"/>
    <p:sldId id="288" r:id="rId19"/>
    <p:sldId id="289" r:id="rId20"/>
    <p:sldId id="290" r:id="rId21"/>
    <p:sldId id="292" r:id="rId22"/>
    <p:sldId id="295" r:id="rId23"/>
    <p:sldId id="296" r:id="rId24"/>
    <p:sldId id="298" r:id="rId25"/>
    <p:sldId id="294" r:id="rId26"/>
    <p:sldId id="299" r:id="rId27"/>
    <p:sldId id="300" r:id="rId28"/>
    <p:sldId id="301" r:id="rId29"/>
    <p:sldId id="303" r:id="rId30"/>
    <p:sldId id="304" r:id="rId31"/>
    <p:sldId id="305" r:id="rId32"/>
    <p:sldId id="306" r:id="rId33"/>
    <p:sldId id="307" r:id="rId34"/>
    <p:sldId id="308" r:id="rId35"/>
    <p:sldId id="309" r:id="rId36"/>
    <p:sldId id="310" r:id="rId37"/>
    <p:sldId id="302" r:id="rId38"/>
    <p:sldId id="274" r:id="rId39"/>
    <p:sldId id="272" r:id="rId40"/>
    <p:sldId id="275" r:id="rId41"/>
    <p:sldId id="273" r:id="rId42"/>
    <p:sldId id="277" r:id="rId43"/>
    <p:sldId id="279" r:id="rId44"/>
    <p:sldId id="278" r:id="rId45"/>
    <p:sldId id="297" r:id="rId46"/>
    <p:sldId id="325" r:id="rId47"/>
    <p:sldId id="326" r:id="rId48"/>
    <p:sldId id="328" r:id="rId49"/>
    <p:sldId id="329" r:id="rId50"/>
    <p:sldId id="331" r:id="rId51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ä¸­åº¦æ ·å¼ 2 - å¼ºè°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ä¸­åº¦æ ·å¼ 1 - å¼ºè°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4660"/>
  </p:normalViewPr>
  <p:slideViewPr>
    <p:cSldViewPr snapToGrid="0" showGuides="1">
      <p:cViewPr varScale="1">
        <p:scale>
          <a:sx n="75" d="100"/>
          <a:sy n="75" d="100"/>
        </p:scale>
        <p:origin x="90" y="96"/>
      </p:cViewPr>
      <p:guideLst>
        <p:guide orient="horz" pos="2088"/>
        <p:guide pos="3902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5" Type="http://schemas.openxmlformats.org/officeDocument/2006/relationships/tableStyles" Target="tableStyles.xml"/><Relationship Id="rId54" Type="http://schemas.openxmlformats.org/officeDocument/2006/relationships/viewProps" Target="viewProps.xml"/><Relationship Id="rId53" Type="http://schemas.openxmlformats.org/officeDocument/2006/relationships/presProps" Target="presProps.xml"/><Relationship Id="rId52" Type="http://schemas.openxmlformats.org/officeDocument/2006/relationships/handoutMaster" Target="handoutMasters/handoutMaster1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对于decoder而言每个时间步的输入有2个：上个时间步的输出和上个时间步输出的隐藏状态</a:t>
            </a:r>
            <a:r>
              <a:rPr lang="en-US" altLang="zh-CN"/>
              <a:t>-&gt;</a:t>
            </a:r>
            <a:r>
              <a:rPr lang="zh-CN" altLang="en-US"/>
              <a:t>生成</a:t>
            </a:r>
            <a:r>
              <a:rPr lang="en-US" altLang="zh-CN"/>
              <a:t>ht</a:t>
            </a:r>
            <a:endParaRPr lang="en-US" altLang="zh-CN"/>
          </a:p>
          <a:p>
            <a:r>
              <a:rPr lang="en-US" altLang="zh-CN"/>
              <a:t>ht</a:t>
            </a:r>
            <a:r>
              <a:rPr lang="zh-CN" altLang="en-US"/>
              <a:t>指导</a:t>
            </a:r>
            <a:r>
              <a:rPr lang="en-US" altLang="zh-CN"/>
              <a:t>2D feature map</a:t>
            </a:r>
            <a:r>
              <a:rPr lang="zh-CN" altLang="en-US"/>
              <a:t>生成 </a:t>
            </a:r>
            <a:r>
              <a:rPr lang="en-US" altLang="zh-CN"/>
              <a:t>2D feature map</a:t>
            </a:r>
            <a:r>
              <a:rPr lang="zh-CN" altLang="en-US"/>
              <a:t>的权重，</a:t>
            </a:r>
            <a:r>
              <a:rPr lang="en-US" altLang="zh-CN"/>
              <a:t>-&gt;</a:t>
            </a:r>
            <a:r>
              <a:rPr lang="zh-CN" altLang="en-US"/>
              <a:t>生成</a:t>
            </a:r>
            <a:r>
              <a:rPr lang="en-US" altLang="zh-CN"/>
              <a:t>gt</a:t>
            </a:r>
            <a:endParaRPr lang="en-US" altLang="zh-CN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en-US" altLang="zh-CN"/>
          </a:p>
          <a:p>
            <a:r>
              <a:rPr lang="en-US" altLang="zh-CN"/>
              <a:t>beam search只在预测的时候需要。训练的时候因为知道正确答案，并不需要再进行这个搜索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生成第1个词的时候，选择概率最大的2个词，假设为a,c,那么当前的2个序列就是a和c</a:t>
            </a:r>
            <a:endParaRPr lang="en-US" altLang="zh-CN"/>
          </a:p>
          <a:p>
            <a:r>
              <a:rPr lang="en-US" altLang="zh-CN"/>
              <a:t>生成第2个词的时候，我们将当前序列a和c，分别与词表中的所有词进行组合</a:t>
            </a:r>
            <a:endParaRPr lang="en-US" altLang="zh-CN"/>
          </a:p>
          <a:p>
            <a:r>
              <a:rPr lang="en-US" altLang="zh-CN"/>
              <a:t>计算每个序列的得分并选择得分最高2个序列，作为新的当前序列</a:t>
            </a:r>
            <a:endParaRPr lang="en-US" altLang="zh-CN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en-US" altLang="zh-CN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en-US" altLang="zh-CN"/>
              <a:t>multi-head</a:t>
            </a:r>
            <a:r>
              <a:rPr lang="zh-CN" altLang="en-US"/>
              <a:t>的每个</a:t>
            </a:r>
            <a:r>
              <a:rPr lang="en-US" altLang="zh-CN"/>
              <a:t>head</a:t>
            </a:r>
            <a:r>
              <a:rPr lang="zh-CN" altLang="en-US"/>
              <a:t>减少了输出的</a:t>
            </a:r>
            <a:r>
              <a:rPr lang="en-US" altLang="zh-CN"/>
              <a:t>dimension</a:t>
            </a:r>
            <a:r>
              <a:rPr lang="zh-CN" altLang="en-US"/>
              <a:t>（</a:t>
            </a:r>
            <a:r>
              <a:rPr lang="en-US" altLang="zh-CN"/>
              <a:t>512-&gt;64</a:t>
            </a:r>
            <a:r>
              <a:rPr lang="zh-CN" altLang="en-US"/>
              <a:t>），总参数并没有什么变化</a:t>
            </a:r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可逆：指可以通过学习弥补。</a:t>
            </a:r>
            <a:endParaRPr lang="zh-CN" altLang="en-US"/>
          </a:p>
          <a:p>
            <a:r>
              <a:rPr lang="zh-CN" altLang="en-US"/>
              <a:t>这里的</a:t>
            </a:r>
            <a:r>
              <a:rPr lang="en-US" altLang="zh-CN"/>
              <a:t>position embedding</a:t>
            </a:r>
            <a:r>
              <a:rPr lang="zh-CN" altLang="en-US"/>
              <a:t>的位置输入是将原</a:t>
            </a:r>
            <a:r>
              <a:rPr lang="en-US" altLang="zh-CN"/>
              <a:t>2D</a:t>
            </a:r>
            <a:r>
              <a:rPr lang="zh-CN" altLang="en-US"/>
              <a:t>特征图</a:t>
            </a:r>
            <a:r>
              <a:rPr lang="en-US" altLang="zh-CN"/>
              <a:t>flat</a:t>
            </a:r>
            <a:r>
              <a:rPr lang="zh-CN" altLang="en-US"/>
              <a:t>之后做的，所以并没有维持所有的位置信息。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位置信息并没有任何保留，让网络重新学，太难了。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添加学习参数，控制</a:t>
            </a:r>
            <a:r>
              <a:rPr lang="en-US" altLang="zh-CN"/>
              <a:t>h</a:t>
            </a:r>
            <a:r>
              <a:rPr lang="zh-CN" altLang="en-US"/>
              <a:t>和</a:t>
            </a:r>
            <a:r>
              <a:rPr lang="en-US" altLang="zh-CN"/>
              <a:t>w</a:t>
            </a:r>
            <a:r>
              <a:rPr lang="zh-CN" altLang="en-US"/>
              <a:t>两个方向位置向量的权重</a:t>
            </a:r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FLOPS（即“每秒浮点运算次数”，“每秒峰值速度”）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concatenation of height and width posi_x0002_tional encodings (“</a:t>
            </a:r>
            <a:r>
              <a:rPr lang="zh-CN" altLang="en-US" b="1"/>
              <a:t>2D-Concat”</a:t>
            </a:r>
            <a:r>
              <a:rPr lang="zh-CN" altLang="en-US"/>
              <a:t>)</a:t>
            </a:r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en-US" altLang="zh-CN">
                <a:sym typeface="+mn-ea"/>
              </a:rPr>
              <a:t>STN</a:t>
            </a:r>
            <a:r>
              <a:rPr lang="zh-CN" altLang="en-US">
                <a:sym typeface="+mn-ea"/>
              </a:rPr>
              <a:t>的用处：</a:t>
            </a:r>
            <a:endParaRPr lang="zh-CN" altLang="en-US"/>
          </a:p>
          <a:p>
            <a:r>
              <a:rPr lang="en-US" altLang="zh-CN">
                <a:sym typeface="+mn-ea"/>
              </a:rPr>
              <a:t>1. image classification</a:t>
            </a:r>
            <a:endParaRPr lang="en-US" altLang="zh-CN"/>
          </a:p>
          <a:p>
            <a:r>
              <a:rPr lang="en-US" altLang="zh-CN">
                <a:sym typeface="+mn-ea"/>
              </a:rPr>
              <a:t>2. co-localisation</a:t>
            </a:r>
            <a:endParaRPr lang="en-US" altLang="zh-CN"/>
          </a:p>
          <a:p>
            <a:r>
              <a:rPr lang="en-US" altLang="zh-CN">
                <a:sym typeface="+mn-ea"/>
              </a:rPr>
              <a:t>3. spatial attention</a:t>
            </a:r>
            <a:endParaRPr lang="en-US" altLang="zh-CN"/>
          </a:p>
          <a:p>
            <a:endParaRPr lang="zh-CN" altLang="en-US"/>
          </a:p>
          <a:p>
            <a:r>
              <a:rPr lang="zh-CN" altLang="en-US"/>
              <a:t>通过提前定位来将小分辨率样本放大成高分辨率。</a:t>
            </a:r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FLOPS（即“每秒浮点运算次数”，“每秒峰值速度”）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concatenation of height and width posi_x0002_tional encodings (“</a:t>
            </a:r>
            <a:r>
              <a:rPr lang="zh-CN" altLang="en-US" b="1"/>
              <a:t>2D-Concat”</a:t>
            </a:r>
            <a:r>
              <a:rPr lang="zh-CN" altLang="en-US"/>
              <a:t>)</a:t>
            </a:r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详见：https://blog.csdn.net/VictoriaW/article/details/70161180</a:t>
            </a:r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详见：https://blog.csdn.net/VictoriaW/article/details/70161180</a:t>
            </a:r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详见：https://blog.csdn.net/VictoriaW/article/details/70161180</a:t>
            </a:r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薄板样条函数(TPS)是一种很常见的插值方法。因为它一般都是基于2D插值，所以经常用在在图像配准中。在两张图像中找出N个匹配点，应用TPS可以将这N个点形变到对应位置，同时给出了整个空间的形变(插值)。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en-US" altLang="zh-CN"/>
              <a:t>alpha</a:t>
            </a:r>
            <a:r>
              <a:rPr lang="zh-CN" altLang="en-US"/>
              <a:t>：</a:t>
            </a:r>
            <a:r>
              <a:rPr lang="zh-CN" altLang="en-US">
                <a:sym typeface="+mn-ea"/>
              </a:rPr>
              <a:t>注意力分布（概率分布）</a:t>
            </a:r>
            <a:endParaRPr lang="zh-CN" altLang="en-US">
              <a:sym typeface="+mn-ea"/>
            </a:endParaRPr>
          </a:p>
          <a:p>
            <a:r>
              <a:rPr lang="en-US" altLang="zh-CN"/>
              <a:t>s</a:t>
            </a:r>
            <a:r>
              <a:rPr lang="zh-CN" altLang="en-US"/>
              <a:t>（</a:t>
            </a:r>
            <a:r>
              <a:rPr lang="en-US" altLang="zh-CN"/>
              <a:t>X</a:t>
            </a:r>
            <a:r>
              <a:rPr lang="zh-CN" altLang="en-US"/>
              <a:t>，</a:t>
            </a:r>
            <a:r>
              <a:rPr lang="en-US" altLang="zh-CN"/>
              <a:t>q</a:t>
            </a:r>
            <a:r>
              <a:rPr lang="zh-CN" altLang="en-US"/>
              <a:t>）：</a:t>
            </a:r>
            <a:r>
              <a:rPr lang="zh-CN" altLang="en-US">
                <a:sym typeface="+mn-ea"/>
              </a:rPr>
              <a:t>注意力打分机制</a:t>
            </a:r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LSTM/GRU 的梯度消失问题和普通 RNN 的梯度消失问题相比，区别是这样的：前者可以在一条关键路径上保持梯度流，其他路径依然可能发生梯度消失；后者在最后几个时间步上保持梯度流，较早的时间步则会发生梯度消失。所以现代门控单元对梯度消失的解决并不彻底，只是改善了很多而已。</a:t>
            </a:r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由仿射矩阵和目标位置网格直接算得原图中的位置，这里使用正则化，将</a:t>
            </a:r>
            <a:r>
              <a:rPr lang="en-US" altLang="zh-CN"/>
              <a:t>x</a:t>
            </a:r>
            <a:r>
              <a:rPr lang="zh-CN" altLang="en-US"/>
              <a:t>，</a:t>
            </a:r>
            <a:r>
              <a:rPr lang="en-US" altLang="zh-CN"/>
              <a:t>y</a:t>
            </a:r>
            <a:r>
              <a:rPr lang="zh-CN" altLang="en-US"/>
              <a:t>值都固定在（</a:t>
            </a:r>
            <a:r>
              <a:rPr lang="en-US" altLang="zh-CN"/>
              <a:t>-1,1</a:t>
            </a:r>
            <a:r>
              <a:rPr lang="zh-CN" altLang="en-US"/>
              <a:t>）内</a:t>
            </a:r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en-US" altLang="zh-CN">
                <a:sym typeface="+mn-ea"/>
              </a:rPr>
              <a:t>multi-head</a:t>
            </a:r>
            <a:r>
              <a:rPr lang="zh-CN" altLang="en-US">
                <a:sym typeface="+mn-ea"/>
              </a:rPr>
              <a:t>的每个</a:t>
            </a:r>
            <a:r>
              <a:rPr lang="en-US" altLang="zh-CN">
                <a:sym typeface="+mn-ea"/>
              </a:rPr>
              <a:t>head</a:t>
            </a:r>
            <a:r>
              <a:rPr lang="zh-CN" altLang="en-US">
                <a:sym typeface="+mn-ea"/>
              </a:rPr>
              <a:t>减少了输出的</a:t>
            </a:r>
            <a:r>
              <a:rPr lang="en-US" altLang="zh-CN">
                <a:sym typeface="+mn-ea"/>
              </a:rPr>
              <a:t>dimension</a:t>
            </a:r>
            <a:r>
              <a:rPr lang="zh-CN" altLang="en-US">
                <a:sym typeface="+mn-ea"/>
              </a:rPr>
              <a:t>（</a:t>
            </a:r>
            <a:r>
              <a:rPr lang="en-US" altLang="zh-CN">
                <a:sym typeface="+mn-ea"/>
              </a:rPr>
              <a:t>512-&gt;64</a:t>
            </a:r>
            <a:r>
              <a:rPr lang="zh-CN" altLang="en-US">
                <a:sym typeface="+mn-ea"/>
              </a:rPr>
              <a:t>），总参数还是有变化的，原来没有多出来的几个</a:t>
            </a:r>
            <a:r>
              <a:rPr lang="en-US" altLang="zh-CN">
                <a:sym typeface="+mn-ea"/>
              </a:rPr>
              <a:t>W</a:t>
            </a:r>
            <a:r>
              <a:rPr lang="zh-CN" altLang="en-US">
                <a:sym typeface="+mn-ea"/>
              </a:rPr>
              <a:t>，现在强行多出来</a:t>
            </a:r>
            <a:r>
              <a:rPr lang="en-US" altLang="zh-CN">
                <a:sym typeface="+mn-ea"/>
              </a:rPr>
              <a:t>512*64*8*3+512*512</a:t>
            </a:r>
            <a:r>
              <a:rPr lang="zh-CN" altLang="en-US">
                <a:sym typeface="+mn-ea"/>
              </a:rPr>
              <a:t>的参数</a:t>
            </a:r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单击此处添加标题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单击此处添加副标题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3751117"/>
            <a:ext cx="7321550" cy="811357"/>
          </a:xfrm>
        </p:spPr>
        <p:txBody>
          <a:bodyPr anchor="b">
            <a:normAutofit/>
          </a:bodyPr>
          <a:lstStyle>
            <a:lvl1pPr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7321550" cy="64755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2400" b="1" i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800"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cxnSp>
        <p:nvCxnSpPr>
          <p:cNvPr id="8" name="直接连接符 7" hidden="1"/>
          <p:cNvCxnSpPr/>
          <p:nvPr userDrawn="1"/>
        </p:nvCxnSpPr>
        <p:spPr>
          <a:xfrm>
            <a:off x="742950" y="434340"/>
            <a:ext cx="0" cy="13912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3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1.png"/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5.png"/><Relationship Id="rId1" Type="http://schemas.openxmlformats.org/officeDocument/2006/relationships/slide" Target="slide4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9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1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5.png"/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6.pn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image" Target="../media/image47.png"/></Relationships>
</file>

<file path=ppt/slides/_rels/slide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image" Target="../media/image48.png"/></Relationships>
</file>

<file path=ppt/slides/_rels/slide2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image" Target="../media/image52.png"/></Relationships>
</file>

<file path=ppt/slides/_rels/slide2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6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image" Target="../media/image5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8.pn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0.png"/><Relationship Id="rId1" Type="http://schemas.openxmlformats.org/officeDocument/2006/relationships/image" Target="../media/image59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8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image" Target="../media/image61.png"/></Relationships>
</file>

<file path=ppt/slides/_rels/slide3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9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70.png"/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image" Target="../media/image67.pn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2.png"/><Relationship Id="rId1" Type="http://schemas.openxmlformats.org/officeDocument/2006/relationships/image" Target="../media/image71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32.xml"/><Relationship Id="rId8" Type="http://schemas.openxmlformats.org/officeDocument/2006/relationships/slideLayout" Target="../slideLayouts/slideLayout2.xml"/><Relationship Id="rId7" Type="http://schemas.openxmlformats.org/officeDocument/2006/relationships/slide" Target="slide5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image" Target="../media/image73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4.xml"/><Relationship Id="rId6" Type="http://schemas.openxmlformats.org/officeDocument/2006/relationships/slideLayout" Target="../slideLayouts/slideLayout2.xml"/><Relationship Id="rId5" Type="http://schemas.openxmlformats.org/officeDocument/2006/relationships/slide" Target="slide5.xml"/><Relationship Id="rId4" Type="http://schemas.openxmlformats.org/officeDocument/2006/relationships/image" Target="../media/image82.png"/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image" Target="../media/image79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4.png"/><Relationship Id="rId1" Type="http://schemas.openxmlformats.org/officeDocument/2006/relationships/image" Target="../media/image83.png"/></Relationships>
</file>

<file path=ppt/slides/_rels/slide4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6.xml"/><Relationship Id="rId5" Type="http://schemas.openxmlformats.org/officeDocument/2006/relationships/slideLayout" Target="../slideLayouts/slideLayout2.xml"/><Relationship Id="rId4" Type="http://schemas.openxmlformats.org/officeDocument/2006/relationships/slide" Target="slide6.xml"/><Relationship Id="rId3" Type="http://schemas.openxmlformats.org/officeDocument/2006/relationships/image" Target="../media/image85.jpeg"/><Relationship Id="rId2" Type="http://schemas.openxmlformats.org/officeDocument/2006/relationships/image" Target="../media/image84.png"/><Relationship Id="rId1" Type="http://schemas.openxmlformats.org/officeDocument/2006/relationships/image" Target="../media/image83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8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89.png"/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image" Target="../media/image8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0.png"/></Relationships>
</file>

<file path=ppt/slides/_rels/slide4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40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92.png"/><Relationship Id="rId3" Type="http://schemas.openxmlformats.org/officeDocument/2006/relationships/image" Target="../media/image91.png"/><Relationship Id="rId2" Type="http://schemas.openxmlformats.org/officeDocument/2006/relationships/slide" Target="slide43.xml"/><Relationship Id="rId1" Type="http://schemas.openxmlformats.org/officeDocument/2006/relationships/image" Target="../media/image38.pn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4.png"/><Relationship Id="rId1" Type="http://schemas.openxmlformats.org/officeDocument/2006/relationships/image" Target="../media/image93.png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2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6.png"/><Relationship Id="rId1" Type="http://schemas.openxmlformats.org/officeDocument/2006/relationships/image" Target="../media/image9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.xml"/><Relationship Id="rId2" Type="http://schemas.openxmlformats.org/officeDocument/2006/relationships/slideLayout" Target="../slideLayouts/slideLayout2.xml"/><Relationship Id="rId1" Type="http://schemas.openxmlformats.org/officeDocument/2006/relationships/slide" Target="slide18.xml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4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slide" Target="slide39.xml"/><Relationship Id="rId2" Type="http://schemas.openxmlformats.org/officeDocument/2006/relationships/slide" Target="slide37.xml"/><Relationship Id="rId1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3" Type="http://schemas.openxmlformats.org/officeDocument/2006/relationships/slide" Target="slide41.xml"/><Relationship Id="rId2" Type="http://schemas.openxmlformats.org/officeDocument/2006/relationships/slide" Target="slide40.xml"/><Relationship Id="rId1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6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0.png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OCR recognition papers</a:t>
            </a:r>
            <a:endParaRPr lang="en-US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r>
              <a:rPr lang="en-US" altLang="zh-CN"/>
              <a:t>YG</a:t>
            </a:r>
            <a:endParaRPr lang="en-US" altLang="zh-CN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ASTER——</a:t>
            </a:r>
            <a:r>
              <a:rPr lang="zh-CN" altLang="en-US"/>
              <a:t>与</a:t>
            </a:r>
            <a:r>
              <a:rPr lang="en-US" altLang="zh-CN"/>
              <a:t>RARE</a:t>
            </a:r>
            <a:r>
              <a:rPr lang="zh-CN" altLang="en-US"/>
              <a:t>思路基本相同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59385" y="1286510"/>
            <a:ext cx="7498715" cy="42462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b="1"/>
              <a:t>其他实验和分析</a:t>
            </a:r>
            <a:r>
              <a:rPr lang="zh-CN" altLang="en-US"/>
              <a:t>：</a:t>
            </a:r>
            <a:endParaRPr lang="zh-CN" altLang="en-US"/>
          </a:p>
          <a:p>
            <a:pPr marL="285750" indent="-285750">
              <a:buFont typeface="Arial" panose="02080604020202020204" pitchFamily="34" charset="0"/>
              <a:buChar char="•"/>
            </a:pPr>
            <a:r>
              <a:rPr lang="zh-CN" altLang="en-US"/>
              <a:t>双向</a:t>
            </a:r>
            <a:r>
              <a:rPr lang="en-US" altLang="zh-CN"/>
              <a:t>Decoder</a:t>
            </a:r>
            <a:r>
              <a:rPr lang="zh-CN" altLang="en-US"/>
              <a:t>：</a:t>
            </a:r>
            <a:endParaRPr lang="zh-CN" altLang="en-US"/>
          </a:p>
          <a:p>
            <a:pPr marL="285750" indent="-285750">
              <a:buFont typeface="Arial" panose="0208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8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8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80604020202020204" pitchFamily="34" charset="0"/>
              <a:buChar char="•"/>
            </a:pPr>
            <a:r>
              <a:rPr lang="zh-CN" altLang="en-US"/>
              <a:t>虽然将图片</a:t>
            </a:r>
            <a:r>
              <a:rPr lang="en-US" altLang="zh-CN"/>
              <a:t>resize</a:t>
            </a:r>
            <a:r>
              <a:rPr lang="zh-CN" altLang="en-US"/>
              <a:t>成一个固定的尺寸会使图片形变，但是由于训练和测试阶段保持一致，所以影响不大。当句子长度大于</a:t>
            </a:r>
            <a:r>
              <a:rPr lang="en-US" altLang="zh-CN"/>
              <a:t>11</a:t>
            </a:r>
            <a:r>
              <a:rPr lang="zh-CN" altLang="en-US"/>
              <a:t>时，识别率下降较多，作者认为长句，要预测对的字符更多，导致识别率下降。作者尝试用空白来加长句子，但是效果不佳</a:t>
            </a:r>
            <a:endParaRPr lang="en-US" altLang="zh-CN"/>
          </a:p>
          <a:p>
            <a:pPr marL="285750" indent="-285750">
              <a:buFont typeface="Arial" panose="02080604020202020204" pitchFamily="34" charset="0"/>
              <a:buChar char="•"/>
            </a:pPr>
            <a:endParaRPr lang="en-US" altLang="zh-CN"/>
          </a:p>
          <a:p>
            <a:pPr marL="285750" indent="-285750">
              <a:buFont typeface="Arial" panose="02080604020202020204" pitchFamily="34" charset="0"/>
              <a:buChar char="•"/>
            </a:pPr>
            <a:r>
              <a:rPr lang="en-US" altLang="zh-CN"/>
              <a:t>ASTER</a:t>
            </a:r>
            <a:r>
              <a:rPr lang="zh-CN" altLang="en-US"/>
              <a:t>可用于加强文本检测网络性能，在端到端任务上，即使使用一个较弱的</a:t>
            </a:r>
            <a:r>
              <a:rPr lang="en-US" altLang="zh-CN"/>
              <a:t>detector</a:t>
            </a:r>
            <a:r>
              <a:rPr lang="zh-CN" altLang="en-US"/>
              <a:t>，在</a:t>
            </a:r>
            <a:r>
              <a:rPr lang="en-US" altLang="zh-CN"/>
              <a:t>Aster</a:t>
            </a:r>
            <a:r>
              <a:rPr lang="zh-CN" altLang="en-US"/>
              <a:t>的定位功能和矫正下，也能获得比较好的结果。</a:t>
            </a:r>
            <a:endParaRPr lang="en-US" altLang="zh-CN"/>
          </a:p>
          <a:p>
            <a:pPr marL="285750" indent="-285750">
              <a:buFont typeface="Arial" panose="02080604020202020204" pitchFamily="34" charset="0"/>
              <a:buChar char="•"/>
            </a:pPr>
            <a:endParaRPr lang="en-US" altLang="zh-CN"/>
          </a:p>
          <a:p>
            <a:pPr marL="285750" indent="-285750">
              <a:buFont typeface="Arial" panose="02080604020202020204" pitchFamily="34" charset="0"/>
              <a:buChar char="•"/>
            </a:pPr>
            <a:endParaRPr lang="en-US" altLang="zh-CN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83130" y="1286510"/>
            <a:ext cx="5728970" cy="131064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7715" y="1098550"/>
            <a:ext cx="3486150" cy="293814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6065" y="4730750"/>
            <a:ext cx="7792720" cy="209232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ESIR</a:t>
            </a:r>
            <a:r>
              <a:rPr lang="zh-CN" altLang="en-US"/>
              <a:t>：End-to-end Scene Text Recognition via Iterative Image Rectification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978650" y="1663065"/>
            <a:ext cx="4912995" cy="435165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260" y="1492885"/>
            <a:ext cx="5547995" cy="387286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18160" y="5661025"/>
            <a:ext cx="613156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ESIR采用cascade R-CNN级联思路，通过3次变换将弯曲字符变换为水平，再经过LSTM识别。</a:t>
            </a:r>
            <a:endParaRPr lang="zh-CN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2D attention</a:t>
            </a:r>
            <a:endParaRPr lang="en-US" altLang="zh-CN"/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SAR</a:t>
            </a:r>
            <a:r>
              <a:rPr lang="zh-CN" altLang="en-US"/>
              <a:t>（开源）</a:t>
            </a:r>
            <a:r>
              <a:rPr lang="en-US" altLang="zh-CN"/>
              <a:t>-</a:t>
            </a:r>
            <a:r>
              <a:rPr lang="zh-CN" altLang="en-US"/>
              <a:t>第一个在</a:t>
            </a:r>
            <a:r>
              <a:rPr lang="en-US" altLang="zh-CN" u="sng"/>
              <a:t>Word</a:t>
            </a:r>
            <a:r>
              <a:rPr lang="zh-CN" altLang="en-US" u="sng"/>
              <a:t>级别</a:t>
            </a:r>
            <a:r>
              <a:rPr lang="zh-CN" altLang="en-US"/>
              <a:t>不规则文本识别中使用</a:t>
            </a:r>
            <a:r>
              <a:rPr lang="en-US" altLang="zh-CN"/>
              <a:t>2D attention</a:t>
            </a:r>
            <a:r>
              <a:rPr lang="zh-CN" altLang="en-US"/>
              <a:t>的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647700" y="1825625"/>
            <a:ext cx="7952105" cy="4351655"/>
          </a:xfrm>
        </p:spPr>
        <p:txBody>
          <a:bodyPr/>
          <a:p>
            <a:r>
              <a:rPr lang="zh-CN" altLang="en-US"/>
              <a:t>之前方法的问题：</a:t>
            </a:r>
            <a:endParaRPr lang="zh-CN" altLang="en-US"/>
          </a:p>
          <a:p>
            <a:pPr lvl="1"/>
            <a:r>
              <a:rPr lang="zh-CN" altLang="en-US"/>
              <a:t>矫正类：对弯曲扭曲程度大的不准确</a:t>
            </a:r>
            <a:endParaRPr lang="zh-CN" altLang="en-US"/>
          </a:p>
          <a:p>
            <a:pPr lvl="1"/>
            <a:r>
              <a:rPr lang="zh-CN" altLang="en-US"/>
              <a:t>之前的</a:t>
            </a:r>
            <a:r>
              <a:rPr lang="en-US" altLang="zh-CN"/>
              <a:t>2D attention</a:t>
            </a:r>
            <a:r>
              <a:rPr lang="zh-CN" altLang="en-US"/>
              <a:t>：需要字符级别标注</a:t>
            </a:r>
            <a:endParaRPr lang="zh-CN" altLang="en-US"/>
          </a:p>
          <a:p>
            <a:pPr lvl="1"/>
            <a:r>
              <a:rPr lang="en-US" altLang="zh-CN"/>
              <a:t>4</a:t>
            </a:r>
            <a:r>
              <a:rPr lang="zh-CN" altLang="en-US"/>
              <a:t>个方向</a:t>
            </a:r>
            <a:r>
              <a:rPr lang="en-US" altLang="zh-CN"/>
              <a:t>encode</a:t>
            </a:r>
            <a:r>
              <a:rPr lang="zh-CN" altLang="en-US"/>
              <a:t>：繁琐</a:t>
            </a:r>
            <a:endParaRPr lang="zh-CN" altLang="en-US"/>
          </a:p>
          <a:p>
            <a:pPr lvl="0"/>
            <a:endParaRPr lang="zh-CN" altLang="en-US"/>
          </a:p>
          <a:p>
            <a:pPr lvl="0"/>
            <a:r>
              <a:rPr lang="zh-CN" altLang="en-US"/>
              <a:t>本文亮点：</a:t>
            </a:r>
            <a:endParaRPr lang="zh-CN" altLang="en-US"/>
          </a:p>
          <a:p>
            <a:pPr lvl="1"/>
            <a:r>
              <a:rPr lang="zh-CN" altLang="en-US"/>
              <a:t>提出不需要预训练的</a:t>
            </a:r>
            <a:r>
              <a:rPr lang="en-US" altLang="zh-CN"/>
              <a:t>CNN-LSTM-2D ATTENTION</a:t>
            </a:r>
            <a:r>
              <a:rPr lang="zh-CN" altLang="en-US"/>
              <a:t>强框架</a:t>
            </a:r>
            <a:endParaRPr lang="zh-CN" altLang="en-US"/>
          </a:p>
          <a:p>
            <a:pPr lvl="1"/>
            <a:r>
              <a:rPr lang="zh-CN" altLang="en-US"/>
              <a:t>不需要繁琐的设计，如矫正、多方向</a:t>
            </a:r>
            <a:r>
              <a:rPr lang="en-US" altLang="zh-CN"/>
              <a:t>encode</a:t>
            </a:r>
            <a:r>
              <a:rPr lang="zh-CN" altLang="en-US"/>
              <a:t>等，不需要字符和像素级别标注</a:t>
            </a:r>
            <a:endParaRPr lang="zh-CN" altLang="en-US"/>
          </a:p>
          <a:p>
            <a:pPr lvl="1"/>
            <a:r>
              <a:rPr lang="zh-CN" altLang="en-US"/>
              <a:t>网络鲁棒，在不规则文本识别上表现突出的同时，在规则文本识别上表现也不错。（</a:t>
            </a:r>
            <a:r>
              <a:rPr lang="zh-CN"/>
              <a:t>不加真实场景数据训练的模型性能比</a:t>
            </a:r>
            <a:r>
              <a:rPr lang="en-US" altLang="zh-CN"/>
              <a:t>ASTER</a:t>
            </a:r>
            <a:r>
              <a:rPr lang="zh-CN" altLang="en-US"/>
              <a:t>差）。</a:t>
            </a:r>
            <a:endParaRPr lang="zh-CN" altLang="en-US"/>
          </a:p>
          <a:p>
            <a:pPr lvl="1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500110" y="1031875"/>
            <a:ext cx="3493770" cy="410591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SAR</a:t>
            </a:r>
            <a:r>
              <a:rPr lang="zh-CN" altLang="en-US"/>
              <a:t>（开源）</a:t>
            </a:r>
            <a:r>
              <a:rPr lang="en-US" altLang="zh-CN"/>
              <a:t>-</a:t>
            </a:r>
            <a:r>
              <a:rPr lang="zh-CN" altLang="en-US"/>
              <a:t>第一个在</a:t>
            </a:r>
            <a:r>
              <a:rPr lang="en-US" altLang="zh-CN" u="sng"/>
              <a:t>Word</a:t>
            </a:r>
            <a:r>
              <a:rPr lang="zh-CN" altLang="en-US" u="sng"/>
              <a:t>级别</a:t>
            </a:r>
            <a:r>
              <a:rPr lang="zh-CN" altLang="en-US"/>
              <a:t>不规则文本识别中使用</a:t>
            </a:r>
            <a:r>
              <a:rPr lang="en-US" altLang="zh-CN"/>
              <a:t>2D attention</a:t>
            </a:r>
            <a:r>
              <a:rPr lang="zh-CN" altLang="en-US"/>
              <a:t>的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647700" y="1825625"/>
            <a:ext cx="7952105" cy="4351655"/>
          </a:xfrm>
        </p:spPr>
        <p:txBody>
          <a:bodyPr/>
          <a:p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1165" y="1376045"/>
            <a:ext cx="10948035" cy="445579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SAR</a:t>
            </a:r>
            <a:r>
              <a:rPr lang="zh-CN" altLang="en-US"/>
              <a:t>（开源）</a:t>
            </a:r>
            <a:r>
              <a:rPr lang="en-US" altLang="zh-CN"/>
              <a:t>-</a:t>
            </a:r>
            <a:r>
              <a:rPr lang="zh-CN" altLang="en-US"/>
              <a:t>第一个在</a:t>
            </a:r>
            <a:r>
              <a:rPr lang="en-US" altLang="zh-CN" u="sng"/>
              <a:t>Word</a:t>
            </a:r>
            <a:r>
              <a:rPr lang="zh-CN" altLang="en-US" u="sng"/>
              <a:t>级别</a:t>
            </a:r>
            <a:r>
              <a:rPr lang="zh-CN" altLang="en-US"/>
              <a:t>不规则文本识别中使用</a:t>
            </a:r>
            <a:r>
              <a:rPr lang="en-US" altLang="zh-CN"/>
              <a:t>2D attention</a:t>
            </a:r>
            <a:r>
              <a:rPr lang="zh-CN" altLang="en-US"/>
              <a:t>的</a:t>
            </a:r>
            <a:endParaRPr lang="zh-CN" altLang="en-US"/>
          </a:p>
        </p:txBody>
      </p:sp>
      <p:pic>
        <p:nvPicPr>
          <p:cNvPr id="2" name="内容占位符 1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27025" y="1252220"/>
            <a:ext cx="5299075" cy="354139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355" y="4793615"/>
            <a:ext cx="4752975" cy="52387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445" y="5317490"/>
            <a:ext cx="5436235" cy="149161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5125" y="1810385"/>
            <a:ext cx="4640580" cy="3788410"/>
          </a:xfrm>
          <a:prstGeom prst="rect">
            <a:avLst/>
          </a:prstGeom>
        </p:spPr>
      </p:pic>
      <p:sp>
        <p:nvSpPr>
          <p:cNvPr id="9" name="线形标注 1 8"/>
          <p:cNvSpPr/>
          <p:nvPr/>
        </p:nvSpPr>
        <p:spPr>
          <a:xfrm>
            <a:off x="6133465" y="5824855"/>
            <a:ext cx="4438015" cy="897890"/>
          </a:xfrm>
          <a:prstGeom prst="borderCallout1">
            <a:avLst>
              <a:gd name="adj1" fmla="val 18750"/>
              <a:gd name="adj2" fmla="val -8333"/>
              <a:gd name="adj3" fmla="val -20862"/>
              <a:gd name="adj4" fmla="val -5251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400"/>
              <a:t>特别的是，这里同时加入了像素点（</a:t>
            </a:r>
            <a:r>
              <a:rPr lang="en-US" altLang="zh-CN" sz="1400"/>
              <a:t>i,j</a:t>
            </a:r>
            <a:r>
              <a:rPr lang="zh-CN" altLang="en-US" sz="1400"/>
              <a:t>）周围一圈的信息，而不仅仅是</a:t>
            </a:r>
            <a:r>
              <a:rPr lang="zh-CN" altLang="en-US" sz="1400">
                <a:sym typeface="+mn-ea"/>
              </a:rPr>
              <a:t>（</a:t>
            </a:r>
            <a:r>
              <a:rPr lang="en-US" altLang="zh-CN" sz="1400">
                <a:sym typeface="+mn-ea"/>
              </a:rPr>
              <a:t>i,j</a:t>
            </a:r>
            <a:r>
              <a:rPr lang="zh-CN" altLang="en-US" sz="1400">
                <a:sym typeface="+mn-ea"/>
              </a:rPr>
              <a:t>）单个像素点（获取像素点的局部特征），或者整个特征图（使用全局特征可能很难学习），类似于卷积操作</a:t>
            </a:r>
            <a:endParaRPr lang="zh-CN" altLang="en-US" sz="1400"/>
          </a:p>
        </p:txBody>
      </p:sp>
      <p:sp>
        <p:nvSpPr>
          <p:cNvPr id="10" name="线形标注 2 9"/>
          <p:cNvSpPr/>
          <p:nvPr/>
        </p:nvSpPr>
        <p:spPr>
          <a:xfrm>
            <a:off x="6620510" y="1294130"/>
            <a:ext cx="1664335" cy="516255"/>
          </a:xfrm>
          <a:prstGeom prst="borderCallout2">
            <a:avLst>
              <a:gd name="adj1" fmla="val 50184"/>
              <a:gd name="adj2" fmla="val 103777"/>
              <a:gd name="adj3" fmla="val 63099"/>
              <a:gd name="adj4" fmla="val 175887"/>
              <a:gd name="adj5" fmla="val 118081"/>
              <a:gd name="adj6" fmla="val 2516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400"/>
              <a:t>复制</a:t>
            </a:r>
            <a:r>
              <a:rPr lang="en-US" altLang="zh-CN" sz="1400"/>
              <a:t>H</a:t>
            </a:r>
            <a:r>
              <a:rPr lang="zh-CN" altLang="en-US" sz="1400"/>
              <a:t>×</a:t>
            </a:r>
            <a:r>
              <a:rPr lang="en-US" altLang="zh-CN" sz="1400"/>
              <a:t>W</a:t>
            </a:r>
            <a:r>
              <a:rPr lang="zh-CN" altLang="en-US" sz="1400"/>
              <a:t>遍，用于指导每个像素点</a:t>
            </a:r>
            <a:endParaRPr lang="zh-CN" altLang="en-US" sz="14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SAR</a:t>
            </a:r>
            <a:r>
              <a:rPr lang="zh-CN" altLang="en-US"/>
              <a:t>（开源）</a:t>
            </a:r>
            <a:r>
              <a:rPr lang="en-US" altLang="zh-CN"/>
              <a:t>-</a:t>
            </a:r>
            <a:r>
              <a:rPr lang="zh-CN" altLang="en-US"/>
              <a:t>第一个在</a:t>
            </a:r>
            <a:r>
              <a:rPr lang="en-US" altLang="zh-CN" u="sng"/>
              <a:t>Word</a:t>
            </a:r>
            <a:r>
              <a:rPr lang="zh-CN" altLang="en-US" u="sng"/>
              <a:t>级别</a:t>
            </a:r>
            <a:r>
              <a:rPr lang="zh-CN" altLang="en-US"/>
              <a:t>不规则文本识别中使用</a:t>
            </a:r>
            <a:r>
              <a:rPr lang="en-US" altLang="zh-CN"/>
              <a:t>2D attention</a:t>
            </a:r>
            <a:r>
              <a:rPr lang="zh-CN" altLang="en-US"/>
              <a:t>的</a:t>
            </a:r>
            <a:endParaRPr lang="zh-CN" altLang="en-US"/>
          </a:p>
        </p:txBody>
      </p:sp>
      <p:sp>
        <p:nvSpPr>
          <p:cNvPr id="3" name="内容占位符 2"/>
          <p:cNvSpPr/>
          <p:nvPr>
            <p:ph idx="1"/>
          </p:nvPr>
        </p:nvSpPr>
        <p:spPr>
          <a:xfrm>
            <a:off x="647700" y="1050925"/>
            <a:ext cx="10515600" cy="1807210"/>
          </a:xfrm>
        </p:spPr>
        <p:txBody>
          <a:bodyPr/>
          <a:p>
            <a:r>
              <a:rPr lang="zh-CN" altLang="en-US"/>
              <a:t>实验细节</a:t>
            </a:r>
            <a:endParaRPr lang="zh-CN" altLang="en-US"/>
          </a:p>
          <a:p>
            <a:pPr lvl="1"/>
            <a:r>
              <a:rPr lang="zh-CN" altLang="en-US"/>
              <a:t>训练时将高度固定，宽度固定在</a:t>
            </a:r>
            <a:r>
              <a:rPr lang="en-US" altLang="zh-CN"/>
              <a:t>48~160</a:t>
            </a:r>
            <a:endParaRPr lang="en-US" altLang="zh-CN"/>
          </a:p>
          <a:p>
            <a:pPr lvl="1"/>
            <a:r>
              <a:rPr lang="zh-CN" altLang="en-US"/>
              <a:t>测试时遇到高度比宽度长的，分别顺时针和逆时针旋转</a:t>
            </a:r>
            <a:r>
              <a:rPr lang="en-US" altLang="zh-CN"/>
              <a:t>90</a:t>
            </a:r>
            <a:r>
              <a:rPr lang="zh-CN" altLang="en-US"/>
              <a:t>度，同时对</a:t>
            </a:r>
            <a:r>
              <a:rPr lang="en-US" altLang="zh-CN"/>
              <a:t>3</a:t>
            </a:r>
            <a:r>
              <a:rPr lang="zh-CN" altLang="en-US"/>
              <a:t>张图片进行识别，使用得分（输出概率平均值）最高的结果作为最终结果。</a:t>
            </a:r>
            <a:endParaRPr lang="zh-CN" altLang="en-US"/>
          </a:p>
          <a:p>
            <a:pPr lvl="1"/>
            <a:r>
              <a:rPr lang="zh-CN" altLang="en-US"/>
              <a:t>在 </a:t>
            </a:r>
            <a:r>
              <a:rPr lang="en-US" altLang="zh-CN"/>
              <a:t>lstm decoder</a:t>
            </a:r>
            <a:r>
              <a:rPr lang="zh-CN" altLang="en-US"/>
              <a:t>中使用</a:t>
            </a:r>
            <a:r>
              <a:rPr lang="en-US" altLang="zh-CN"/>
              <a:t>beam search</a:t>
            </a:r>
            <a:r>
              <a:rPr lang="zh-CN" altLang="en-US"/>
              <a:t>方法（提升</a:t>
            </a:r>
            <a:r>
              <a:rPr lang="en-US" altLang="zh-CN"/>
              <a:t>0.5</a:t>
            </a:r>
            <a:r>
              <a:rPr lang="zh-CN" altLang="en-US"/>
              <a:t>个点）</a:t>
            </a:r>
            <a:endParaRPr lang="zh-CN" altLang="en-US"/>
          </a:p>
          <a:p>
            <a:pPr lvl="1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5770" y="3282950"/>
            <a:ext cx="6874510" cy="309943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1580" y="2174240"/>
            <a:ext cx="4336415" cy="462407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SAR</a:t>
            </a:r>
            <a:r>
              <a:rPr lang="zh-CN" altLang="en-US"/>
              <a:t>（开源）</a:t>
            </a:r>
            <a:r>
              <a:rPr lang="en-US" altLang="zh-CN"/>
              <a:t>-</a:t>
            </a:r>
            <a:r>
              <a:rPr lang="zh-CN" altLang="en-US"/>
              <a:t>第一个在</a:t>
            </a:r>
            <a:r>
              <a:rPr lang="en-US" altLang="zh-CN" u="sng"/>
              <a:t>Word</a:t>
            </a:r>
            <a:r>
              <a:rPr lang="zh-CN" altLang="en-US" u="sng"/>
              <a:t>级别</a:t>
            </a:r>
            <a:r>
              <a:rPr lang="zh-CN" altLang="en-US"/>
              <a:t>不规则文本识别中使用</a:t>
            </a:r>
            <a:r>
              <a:rPr lang="en-US" altLang="zh-CN"/>
              <a:t>2D attention</a:t>
            </a:r>
            <a:r>
              <a:rPr lang="zh-CN" altLang="en-US"/>
              <a:t>的</a:t>
            </a:r>
            <a:endParaRPr lang="zh-CN" altLang="en-US"/>
          </a:p>
        </p:txBody>
      </p:sp>
      <p:sp>
        <p:nvSpPr>
          <p:cNvPr id="3" name="内容占位符 2"/>
          <p:cNvSpPr/>
          <p:nvPr>
            <p:ph idx="1"/>
          </p:nvPr>
        </p:nvSpPr>
        <p:spPr>
          <a:xfrm>
            <a:off x="647700" y="2753995"/>
            <a:ext cx="5562600" cy="1807210"/>
          </a:xfrm>
        </p:spPr>
        <p:txBody>
          <a:bodyPr>
            <a:normAutofit fontScale="90000"/>
          </a:bodyPr>
          <a:p>
            <a:r>
              <a:rPr lang="en-US" altLang="zh-CN"/>
              <a:t>attention</a:t>
            </a:r>
            <a:r>
              <a:rPr lang="zh-CN" altLang="en-US"/>
              <a:t>的影响：</a:t>
            </a:r>
            <a:endParaRPr lang="zh-CN" altLang="en-US"/>
          </a:p>
          <a:p>
            <a:pPr lvl="1"/>
            <a:r>
              <a:rPr lang="zh-CN" altLang="en-US" sz="1800"/>
              <a:t>传统</a:t>
            </a:r>
            <a:r>
              <a:rPr lang="en-US" altLang="zh-CN" sz="1800"/>
              <a:t>2D attention</a:t>
            </a:r>
            <a:r>
              <a:rPr lang="zh-CN" altLang="en-US" sz="1800"/>
              <a:t>：计算权重时，不加像素点周围点的信息，而是将特征图平铺成</a:t>
            </a:r>
            <a:r>
              <a:rPr lang="en-US" altLang="zh-CN" sz="1800"/>
              <a:t>1D sequence</a:t>
            </a:r>
            <a:r>
              <a:rPr lang="zh-CN" altLang="en-US" sz="1800"/>
              <a:t>，相当于使用特征图所有点的像素值来指导每个像素点的权重，这样做提升了全局信息，但是减弱了局部信息。</a:t>
            </a:r>
            <a:endParaRPr lang="zh-CN" altLang="en-US" sz="1800"/>
          </a:p>
          <a:p>
            <a:pPr lvl="1"/>
            <a:r>
              <a:rPr lang="en-US" altLang="zh-CN" sz="1800"/>
              <a:t>1D attention</a:t>
            </a:r>
            <a:r>
              <a:rPr lang="zh-CN" altLang="en-US" sz="1800"/>
              <a:t>：用ＬＳＴＭ的输出做</a:t>
            </a:r>
            <a:r>
              <a:rPr lang="en-US" altLang="zh-CN" sz="1800"/>
              <a:t>attention</a:t>
            </a:r>
            <a:endParaRPr lang="zh-CN" altLang="en-US"/>
          </a:p>
          <a:p>
            <a:pPr lvl="1"/>
            <a:endParaRPr lang="zh-CN" altLang="en-US"/>
          </a:p>
          <a:p>
            <a:pPr lvl="1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95110" y="2054860"/>
            <a:ext cx="5014595" cy="381127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CNN-Transformer</a:t>
            </a:r>
            <a:r>
              <a:rPr lang="zh-CN" altLang="en-US">
                <a:sym typeface="+mn-ea"/>
              </a:rPr>
              <a:t>：</a:t>
            </a:r>
            <a:r>
              <a:rPr lang="en-US" altLang="zh-CN"/>
              <a:t>A Simple and Strong Convolutional-Attention Network for Scene Text Recognition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376680"/>
            <a:ext cx="10515600" cy="4351338"/>
          </a:xfrm>
        </p:spPr>
        <p:txBody>
          <a:bodyPr/>
          <a:p>
            <a:r>
              <a:rPr lang="zh-CN" altLang="en-US"/>
              <a:t>本文亮点</a:t>
            </a:r>
            <a:endParaRPr lang="zh-CN" altLang="en-US"/>
          </a:p>
          <a:p>
            <a:pPr lvl="1"/>
            <a:r>
              <a:rPr lang="zh-CN" altLang="en-US"/>
              <a:t>使用</a:t>
            </a:r>
            <a:r>
              <a:rPr lang="en-US" altLang="zh-CN" b="1">
                <a:hlinkClick r:id="rId1" tooltip="" action="ppaction://hlinksldjump"/>
              </a:rPr>
              <a:t>Transformer</a:t>
            </a:r>
            <a:r>
              <a:rPr lang="zh-CN" altLang="en-US"/>
              <a:t>单元替换</a:t>
            </a:r>
            <a:r>
              <a:rPr lang="en-US" altLang="zh-CN"/>
              <a:t>RNN</a:t>
            </a:r>
            <a:r>
              <a:rPr lang="zh-CN" altLang="en-US"/>
              <a:t>单元，解决训练并行问题，加速反传（</a:t>
            </a:r>
            <a:r>
              <a:rPr lang="en-US" altLang="zh-CN"/>
              <a:t>10</a:t>
            </a:r>
            <a:r>
              <a:rPr lang="zh-CN" altLang="en-US"/>
              <a:t>倍）和前向（</a:t>
            </a:r>
            <a:r>
              <a:rPr lang="en-US" altLang="zh-CN"/>
              <a:t>1.4~9</a:t>
            </a:r>
            <a:r>
              <a:rPr lang="zh-CN" altLang="en-US"/>
              <a:t>倍），并解决了</a:t>
            </a:r>
            <a:r>
              <a:rPr lang="en-US" altLang="zh-CN"/>
              <a:t>RNN</a:t>
            </a:r>
            <a:r>
              <a:rPr lang="zh-CN" altLang="en-US"/>
              <a:t>难以捕捉</a:t>
            </a:r>
            <a:r>
              <a:rPr lang="en-US" altLang="zh-CN"/>
              <a:t>2D</a:t>
            </a:r>
            <a:r>
              <a:rPr lang="zh-CN" altLang="en-US"/>
              <a:t>信息的问题。</a:t>
            </a:r>
            <a:endParaRPr lang="zh-CN" altLang="en-US"/>
          </a:p>
          <a:p>
            <a:pPr lvl="1"/>
            <a:r>
              <a:rPr lang="en-US" altLang="zh-CN"/>
              <a:t>SOTA</a:t>
            </a:r>
            <a:r>
              <a:rPr lang="zh-CN" altLang="en-US"/>
              <a:t>（比</a:t>
            </a:r>
            <a:r>
              <a:rPr lang="en-US" altLang="zh-CN"/>
              <a:t>ESIR</a:t>
            </a:r>
            <a:r>
              <a:rPr lang="zh-CN" altLang="en-US"/>
              <a:t>好）</a:t>
            </a:r>
            <a:endParaRPr lang="zh-CN" altLang="en-US"/>
          </a:p>
          <a:p>
            <a:pPr lvl="1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1755" y="2689860"/>
            <a:ext cx="6720205" cy="402717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CNN-Transformer</a:t>
            </a:r>
            <a:r>
              <a:rPr lang="zh-CN" altLang="en-US">
                <a:sym typeface="+mn-ea"/>
              </a:rPr>
              <a:t>：</a:t>
            </a:r>
            <a:r>
              <a:rPr lang="en-US" altLang="zh-CN"/>
              <a:t>A Simple and Strong Convolutional-Attention Network for Scene Text Recognition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085330" y="1764030"/>
            <a:ext cx="4853305" cy="4351655"/>
          </a:xfrm>
        </p:spPr>
        <p:txBody>
          <a:bodyPr/>
          <a:p>
            <a:r>
              <a:rPr lang="en-US" altLang="zh-CN"/>
              <a:t>Encoder</a:t>
            </a:r>
            <a:r>
              <a:rPr lang="zh-CN" altLang="en-US"/>
              <a:t>添加了全局特征模块，用于指导</a:t>
            </a:r>
            <a:r>
              <a:rPr lang="en-US" altLang="zh-CN"/>
              <a:t>Decoder</a:t>
            </a:r>
            <a:r>
              <a:rPr lang="zh-CN" altLang="en-US"/>
              <a:t>中的</a:t>
            </a:r>
            <a:r>
              <a:rPr lang="en-US" altLang="zh-CN"/>
              <a:t>self-attention</a:t>
            </a:r>
            <a:r>
              <a:rPr lang="zh-CN" altLang="en-US"/>
              <a:t>，《</a:t>
            </a:r>
            <a:r>
              <a:rPr lang="en-US" altLang="zh-CN"/>
              <a:t>Attention is all you need</a:t>
            </a:r>
            <a:r>
              <a:rPr lang="zh-CN" altLang="en-US"/>
              <a:t>》中并没有此操作</a:t>
            </a:r>
            <a:endParaRPr lang="en-US" altLang="zh-CN"/>
          </a:p>
          <a:p>
            <a:r>
              <a:rPr lang="en-US" altLang="zh-CN"/>
              <a:t>Decoder</a:t>
            </a:r>
            <a:r>
              <a:rPr lang="zh-CN" altLang="en-US"/>
              <a:t>模块照搬</a:t>
            </a:r>
            <a:r>
              <a:rPr lang="en-US" altLang="zh-CN"/>
              <a:t>Transformer</a:t>
            </a:r>
            <a:r>
              <a:rPr lang="zh-CN" altLang="en-US"/>
              <a:t>结构</a:t>
            </a:r>
            <a:endParaRPr lang="zh-CN" altLang="en-US"/>
          </a:p>
          <a:p>
            <a:r>
              <a:rPr lang="en-US" altLang="zh-CN"/>
              <a:t>Encoder</a:t>
            </a:r>
            <a:r>
              <a:rPr lang="zh-CN" altLang="en-US"/>
              <a:t>的</a:t>
            </a:r>
            <a:r>
              <a:rPr lang="en-US" altLang="zh-CN"/>
              <a:t>2D feature map</a:t>
            </a:r>
            <a:r>
              <a:rPr lang="zh-CN" altLang="en-US"/>
              <a:t>后接一个</a:t>
            </a:r>
            <a:r>
              <a:rPr lang="en-US" altLang="zh-CN"/>
              <a:t>1*1</a:t>
            </a:r>
            <a:r>
              <a:rPr lang="zh-CN" altLang="en-US"/>
              <a:t>卷积变成</a:t>
            </a:r>
            <a:r>
              <a:rPr lang="en-US" altLang="zh-CN"/>
              <a:t>4*13*1024</a:t>
            </a:r>
            <a:r>
              <a:rPr lang="zh-CN" altLang="en-US"/>
              <a:t>后输入</a:t>
            </a:r>
            <a:r>
              <a:rPr lang="en-US" altLang="zh-CN"/>
              <a:t>2D attention</a:t>
            </a:r>
            <a:r>
              <a:rPr lang="zh-CN" altLang="en-US"/>
              <a:t>，</a:t>
            </a:r>
            <a:r>
              <a:rPr lang="en-US" altLang="zh-CN"/>
              <a:t>2D attention</a:t>
            </a:r>
            <a:r>
              <a:rPr lang="zh-CN" altLang="en-US"/>
              <a:t>的指导信息来自于</a:t>
            </a:r>
            <a:r>
              <a:rPr lang="en-US" altLang="zh-CN"/>
              <a:t>self-attention</a:t>
            </a:r>
            <a:r>
              <a:rPr lang="zh-CN" altLang="en-US"/>
              <a:t>模块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2895" y="1243965"/>
            <a:ext cx="6400800" cy="539115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目录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508125"/>
            <a:ext cx="10515600" cy="5137785"/>
          </a:xfrm>
        </p:spPr>
        <p:txBody>
          <a:bodyPr>
            <a:normAutofit fontScale="70000"/>
          </a:bodyPr>
          <a:p>
            <a:r>
              <a:rPr lang="en-US" altLang="zh-CN">
                <a:sym typeface="+mn-ea"/>
              </a:rPr>
              <a:t>CRNN+CTC</a:t>
            </a:r>
            <a:endParaRPr lang="zh-CN" altLang="en-US"/>
          </a:p>
          <a:p>
            <a:r>
              <a:rPr lang="zh-CN" altLang="en-US"/>
              <a:t>矫正类</a:t>
            </a:r>
            <a:endParaRPr lang="zh-CN" altLang="en-US"/>
          </a:p>
          <a:p>
            <a:pPr lvl="1"/>
            <a:r>
              <a:rPr lang="zh-CN" altLang="en-US"/>
              <a:t>STN（</a:t>
            </a:r>
            <a:r>
              <a:rPr lang="en-US" altLang="zh-CN"/>
              <a:t>2015</a:t>
            </a:r>
            <a:r>
              <a:rPr lang="zh-CN" altLang="en-US"/>
              <a:t>）</a:t>
            </a:r>
            <a:endParaRPr lang="zh-CN" altLang="en-US"/>
          </a:p>
          <a:p>
            <a:pPr lvl="1"/>
            <a:r>
              <a:rPr lang="zh-CN" altLang="en-US"/>
              <a:t>RARE（</a:t>
            </a:r>
            <a:r>
              <a:rPr lang="en-US" altLang="zh-CN"/>
              <a:t>2016</a:t>
            </a:r>
            <a:r>
              <a:rPr lang="zh-CN" altLang="en-US"/>
              <a:t>）</a:t>
            </a:r>
            <a:endParaRPr lang="zh-CN" altLang="en-US"/>
          </a:p>
          <a:p>
            <a:pPr lvl="1"/>
            <a:r>
              <a:rPr lang="en-US" altLang="zh-CN"/>
              <a:t>ASTER</a:t>
            </a:r>
            <a:r>
              <a:rPr lang="zh-CN" altLang="en-US"/>
              <a:t>（</a:t>
            </a:r>
            <a:r>
              <a:rPr lang="en-US" altLang="zh-CN"/>
              <a:t>2018</a:t>
            </a:r>
            <a:r>
              <a:rPr lang="zh-CN" altLang="en-US"/>
              <a:t>）</a:t>
            </a:r>
            <a:endParaRPr lang="zh-CN" altLang="en-US"/>
          </a:p>
          <a:p>
            <a:pPr lvl="1"/>
            <a:r>
              <a:rPr lang="en-US" altLang="zh-CN"/>
              <a:t>ESIR</a:t>
            </a:r>
            <a:r>
              <a:rPr lang="zh-CN" altLang="en-US"/>
              <a:t>（</a:t>
            </a:r>
            <a:r>
              <a:rPr lang="en-US" altLang="zh-CN"/>
              <a:t>2018-12</a:t>
            </a:r>
            <a:r>
              <a:rPr lang="zh-CN" altLang="en-US"/>
              <a:t>）</a:t>
            </a:r>
            <a:endParaRPr lang="zh-CN" altLang="en-US"/>
          </a:p>
          <a:p>
            <a:pPr lvl="0"/>
            <a:r>
              <a:rPr lang="en-US" altLang="zh-CN"/>
              <a:t>2D attention</a:t>
            </a:r>
            <a:endParaRPr lang="en-US" altLang="zh-CN"/>
          </a:p>
          <a:p>
            <a:pPr lvl="1"/>
            <a:r>
              <a:rPr lang="en-US" altLang="zh-CN"/>
              <a:t>SAR</a:t>
            </a:r>
            <a:r>
              <a:rPr lang="zh-CN" altLang="en-US"/>
              <a:t>（</a:t>
            </a:r>
            <a:r>
              <a:rPr lang="en-US" altLang="zh-CN"/>
              <a:t>2018</a:t>
            </a:r>
            <a:r>
              <a:rPr lang="zh-CN" altLang="en-US"/>
              <a:t>）</a:t>
            </a:r>
            <a:endParaRPr lang="zh-CN" altLang="en-US"/>
          </a:p>
          <a:p>
            <a:pPr lvl="1"/>
            <a:r>
              <a:rPr lang="en-US" altLang="zh-CN"/>
              <a:t>CNN-Transformer</a:t>
            </a:r>
            <a:r>
              <a:rPr lang="zh-CN" altLang="en-US"/>
              <a:t>：</a:t>
            </a:r>
            <a:r>
              <a:rPr lang="en-US" altLang="zh-CN"/>
              <a:t>A Simple and Robust Convolutional-Attention Network for Irregular Text Recognition</a:t>
            </a:r>
            <a:r>
              <a:rPr lang="zh-CN" altLang="en-US"/>
              <a:t>（</a:t>
            </a:r>
            <a:r>
              <a:rPr lang="en-US" altLang="zh-CN"/>
              <a:t>2019-4</a:t>
            </a:r>
            <a:r>
              <a:rPr lang="zh-CN" altLang="en-US"/>
              <a:t>）</a:t>
            </a:r>
            <a:endParaRPr lang="zh-CN" altLang="en-US"/>
          </a:p>
          <a:p>
            <a:pPr lvl="1"/>
            <a:r>
              <a:rPr lang="en-US" altLang="zh-CN"/>
              <a:t>CNN-Bert</a:t>
            </a:r>
            <a:r>
              <a:rPr lang="zh-CN" altLang="en-US"/>
              <a:t>：</a:t>
            </a:r>
            <a:r>
              <a:rPr lang="en-US" altLang="zh-CN"/>
              <a:t>2D Attentional Irregular Scene Text Recognizer</a:t>
            </a:r>
            <a:r>
              <a:rPr lang="zh-CN" altLang="en-US"/>
              <a:t>（</a:t>
            </a:r>
            <a:r>
              <a:rPr lang="en-US" altLang="zh-CN"/>
              <a:t>2019-6</a:t>
            </a:r>
            <a:r>
              <a:rPr lang="zh-CN" altLang="en-US"/>
              <a:t>）</a:t>
            </a:r>
            <a:endParaRPr lang="zh-CN" altLang="en-US"/>
          </a:p>
          <a:p>
            <a:pPr lvl="1"/>
            <a:r>
              <a:rPr lang="en-US" altLang="zh-CN"/>
              <a:t>SATRN</a:t>
            </a:r>
            <a:r>
              <a:rPr lang="zh-CN" altLang="en-US"/>
              <a:t>（</a:t>
            </a:r>
            <a:r>
              <a:rPr lang="en-US" altLang="zh-CN">
                <a:sym typeface="+mn-ea"/>
              </a:rPr>
              <a:t>CNN-Transformer with 2D PE</a:t>
            </a:r>
            <a:r>
              <a:rPr lang="zh-CN" altLang="en-US"/>
              <a:t>）：On Recognizing Texts of Arbitrary Shapes with 2D Self-Attention（</a:t>
            </a:r>
            <a:r>
              <a:rPr lang="en-US" altLang="zh-CN"/>
              <a:t>2019-10</a:t>
            </a:r>
            <a:r>
              <a:rPr lang="zh-CN" altLang="en-US"/>
              <a:t>）</a:t>
            </a:r>
            <a:endParaRPr lang="zh-CN" altLang="en-US"/>
          </a:p>
          <a:p>
            <a:pPr lvl="0"/>
            <a:r>
              <a:rPr lang="zh-CN" altLang="en-US"/>
              <a:t>其他</a:t>
            </a:r>
            <a:endParaRPr lang="zh-CN" altLang="en-US"/>
          </a:p>
          <a:p>
            <a:pPr lvl="1"/>
            <a:r>
              <a:rPr lang="en-US" altLang="zh-CN"/>
              <a:t>ACE-loss(2019-4)</a:t>
            </a:r>
            <a:endParaRPr lang="en-US" altLang="zh-CN"/>
          </a:p>
          <a:p>
            <a:pPr lvl="1"/>
            <a:r>
              <a:rPr lang="en-US" altLang="zh-CN"/>
              <a:t>CA-FCN</a:t>
            </a:r>
            <a:r>
              <a:rPr lang="zh-CN" altLang="en-US"/>
              <a:t>（</a:t>
            </a:r>
            <a:r>
              <a:rPr lang="en-US" altLang="zh-CN"/>
              <a:t>2018</a:t>
            </a:r>
            <a:r>
              <a:rPr lang="zh-CN" altLang="en-US"/>
              <a:t>）（未完成）</a:t>
            </a:r>
            <a:endParaRPr lang="zh-CN" altLang="en-US"/>
          </a:p>
          <a:p>
            <a:pPr lvl="1"/>
            <a:r>
              <a:rPr lang="zh-CN" altLang="en-US"/>
              <a:t>Accurate, Data-Efficient, Unconstrained Text Recognition with Convolutional Neural Networks （</a:t>
            </a:r>
            <a:r>
              <a:rPr lang="en-US" altLang="zh-CN"/>
              <a:t>2018</a:t>
            </a:r>
            <a:r>
              <a:rPr lang="zh-CN" altLang="en-US"/>
              <a:t>）</a:t>
            </a:r>
            <a:r>
              <a:rPr lang="zh-CN" altLang="en-US">
                <a:sym typeface="+mn-ea"/>
              </a:rPr>
              <a:t>（未完成）</a:t>
            </a:r>
            <a:endParaRPr lang="zh-CN" altLang="en-US"/>
          </a:p>
          <a:p>
            <a:pPr lvl="1"/>
            <a:r>
              <a:rPr lang="zh-CN" altLang="en-US"/>
              <a:t>AFDM（</a:t>
            </a:r>
            <a:r>
              <a:rPr lang="en-US" altLang="zh-CN"/>
              <a:t>2019</a:t>
            </a:r>
            <a:r>
              <a:rPr lang="zh-CN" altLang="en-US"/>
              <a:t>）</a:t>
            </a:r>
            <a:r>
              <a:rPr lang="zh-CN" altLang="en-US">
                <a:sym typeface="+mn-ea"/>
              </a:rPr>
              <a:t>（未完成）</a:t>
            </a:r>
            <a:endParaRPr lang="zh-CN" altLang="en-US"/>
          </a:p>
          <a:p>
            <a:pPr lvl="0"/>
            <a:r>
              <a:rPr lang="zh-CN" altLang="en-US"/>
              <a:t>附录</a:t>
            </a:r>
            <a:endParaRPr lang="zh-CN" altLang="en-US"/>
          </a:p>
          <a:p>
            <a:pPr lvl="1"/>
            <a:r>
              <a:rPr lang="zh-CN" altLang="en-US"/>
              <a:t>仿射变换、双线性插值、</a:t>
            </a:r>
            <a:r>
              <a:rPr lang="en-US" altLang="zh-CN"/>
              <a:t>TPS</a:t>
            </a:r>
            <a:r>
              <a:rPr lang="zh-CN" altLang="en-US"/>
              <a:t>薄板样条插值函数</a:t>
            </a:r>
            <a:endParaRPr lang="zh-CN" altLang="en-US"/>
          </a:p>
          <a:p>
            <a:pPr lvl="1"/>
            <a:r>
              <a:rPr lang="en-US" altLang="zh-CN"/>
              <a:t>Transformer</a:t>
            </a:r>
            <a:endParaRPr lang="en-US" altLang="zh-CN"/>
          </a:p>
        </p:txBody>
      </p:sp>
    </p:spTree>
  </p:cSld>
  <p:clrMapOvr>
    <a:masterClrMapping/>
  </p:clrMapOvr>
  <p:transition>
    <p:blinds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CNN-Transformer</a:t>
            </a:r>
            <a:r>
              <a:rPr lang="zh-CN" altLang="en-US">
                <a:sym typeface="+mn-ea"/>
              </a:rPr>
              <a:t>：</a:t>
            </a:r>
            <a:r>
              <a:rPr lang="en-US" altLang="zh-CN"/>
              <a:t>A Simple and Strong Convolutional-Attention Network for Scene Text Recognition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63905" y="1764030"/>
            <a:ext cx="11174730" cy="4351655"/>
          </a:xfrm>
        </p:spPr>
        <p:txBody>
          <a:bodyPr/>
          <a:p>
            <a:r>
              <a:t>Output Embedding and </a:t>
            </a:r>
            <a:r>
              <a:rPr b="1"/>
              <a:t>Positional Encoding</a:t>
            </a:r>
            <a:endParaRPr b="1"/>
          </a:p>
          <a:p>
            <a:pPr lvl="1"/>
            <a:r>
              <a:rPr lang="zh-CN"/>
              <a:t>使用正余弦可以提供不同位置之间的关系信息（由正余弦公式可得），这是因为除了绝对位置，单词的相对位置也很重要</a:t>
            </a:r>
            <a:endParaRPr lang="zh-CN"/>
          </a:p>
          <a:p>
            <a:pPr lvl="1"/>
            <a:r>
              <a:rPr lang="zh-CN"/>
              <a:t>实际上也可以与</a:t>
            </a:r>
            <a:r>
              <a:rPr lang="en-US" altLang="zh-CN"/>
              <a:t>output embedding</a:t>
            </a:r>
            <a:r>
              <a:rPr lang="zh-CN" altLang="en-US"/>
              <a:t>一样将</a:t>
            </a:r>
            <a:r>
              <a:rPr lang="en-US" altLang="zh-CN" b="1"/>
              <a:t>PE</a:t>
            </a:r>
            <a:r>
              <a:rPr lang="zh-CN" altLang="en-US"/>
              <a:t>加入</a:t>
            </a:r>
            <a:r>
              <a:rPr lang="zh-CN"/>
              <a:t>训练，但《</a:t>
            </a:r>
            <a:r>
              <a:rPr lang="en-US" altLang="zh-CN"/>
              <a:t>Attention is all you need</a:t>
            </a:r>
            <a:r>
              <a:rPr lang="zh-CN"/>
              <a:t>》里提到二者区别并不大，使用这种</a:t>
            </a:r>
            <a:r>
              <a:rPr lang="en-US" altLang="zh-CN"/>
              <a:t>encoding</a:t>
            </a:r>
            <a:r>
              <a:rPr lang="zh-CN" altLang="en-US"/>
              <a:t>的好处是：</a:t>
            </a:r>
            <a:endParaRPr lang="zh-CN" altLang="en-US"/>
          </a:p>
          <a:p>
            <a:pPr marL="1257300" lvl="2" indent="-342900">
              <a:buAutoNum type="arabicPeriod"/>
            </a:pPr>
            <a:r>
              <a:rPr lang="zh-CN" altLang="en-US"/>
              <a:t>不需要训练，减少参数</a:t>
            </a:r>
            <a:endParaRPr lang="zh-CN" altLang="en-US"/>
          </a:p>
          <a:p>
            <a:pPr marL="1257300" lvl="2" indent="-342900">
              <a:buAutoNum type="arabicPeriod"/>
            </a:pPr>
            <a:r>
              <a:rPr lang="zh-CN" altLang="en-US"/>
              <a:t>当遇到超出最大序列长度的序列，正余弦仍然可以工作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19120" y="4158615"/>
            <a:ext cx="5572125" cy="107632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406650" y="5175250"/>
            <a:ext cx="73787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where p is the position and i ∈ {1, . . . ,(d/2)} is the dimension</a:t>
            </a:r>
            <a:endParaRPr lang="zh-CN" alt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62660" y="4239260"/>
            <a:ext cx="7277100" cy="187642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CNN-Transformer</a:t>
            </a:r>
            <a:r>
              <a:rPr lang="zh-CN" altLang="en-US">
                <a:sym typeface="+mn-ea"/>
              </a:rPr>
              <a:t>：</a:t>
            </a:r>
            <a:r>
              <a:rPr lang="en-US" altLang="zh-CN"/>
              <a:t>A Simple and Strong Convolutional-Attention Network for Scene Text Recognition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63905" y="1764030"/>
            <a:ext cx="5934075" cy="4351655"/>
          </a:xfrm>
        </p:spPr>
        <p:txBody>
          <a:bodyPr/>
          <a:p>
            <a:r>
              <a:rPr b="1"/>
              <a:t>Multi-Head Dot-Product Attention</a:t>
            </a:r>
            <a:endParaRPr b="1"/>
          </a:p>
          <a:p>
            <a:pPr lvl="1"/>
            <a:r>
              <a:t>Scaled Dot-Product Attention</a:t>
            </a:r>
          </a:p>
          <a:p>
            <a:pPr lvl="1"/>
            <a:endParaRPr lang="zh-CN" altLang="en-US"/>
          </a:p>
          <a:p>
            <a:pPr lvl="1"/>
            <a:endParaRPr lang="zh-CN" altLang="en-US"/>
          </a:p>
          <a:p>
            <a:pPr lvl="1"/>
            <a:endParaRPr lang="zh-CN" altLang="en-US"/>
          </a:p>
          <a:p>
            <a:pPr lvl="1"/>
            <a:r>
              <a:rPr lang="zh-CN" altLang="en-US"/>
              <a:t>Multi-Head Attention</a:t>
            </a:r>
            <a:endParaRPr lang="zh-CN" altLang="en-US"/>
          </a:p>
          <a:p>
            <a:pPr lvl="2"/>
            <a:r>
              <a:rPr lang="zh-CN" altLang="en-US"/>
              <a:t>使用少量多次</a:t>
            </a:r>
            <a:r>
              <a:rPr lang="en-US" altLang="zh-CN"/>
              <a:t>attention</a:t>
            </a:r>
            <a:r>
              <a:rPr lang="zh-CN" altLang="en-US"/>
              <a:t>替代一次</a:t>
            </a:r>
            <a:r>
              <a:rPr lang="en-US" altLang="zh-CN"/>
              <a:t>attention</a:t>
            </a:r>
            <a:r>
              <a:rPr lang="zh-CN" altLang="en-US"/>
              <a:t>，不增加参数量的同时，提升性能。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7165" y="2283460"/>
            <a:ext cx="2369185" cy="287210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rcRect l="13859"/>
          <a:stretch>
            <a:fillRect/>
          </a:stretch>
        </p:blipFill>
        <p:spPr>
          <a:xfrm>
            <a:off x="9100820" y="2227580"/>
            <a:ext cx="1989455" cy="292798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3060" y="2367915"/>
            <a:ext cx="4124325" cy="762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CNN-Transformer</a:t>
            </a:r>
            <a:r>
              <a:rPr lang="zh-CN" altLang="en-US">
                <a:sym typeface="+mn-ea"/>
              </a:rPr>
              <a:t>：</a:t>
            </a:r>
            <a:r>
              <a:rPr lang="en-US" altLang="zh-CN"/>
              <a:t>A Simple and Strong Convolutional-Attention Network for Scene Text Recognition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63905" y="1764030"/>
            <a:ext cx="5934075" cy="4351655"/>
          </a:xfrm>
        </p:spPr>
        <p:txBody>
          <a:bodyPr/>
          <a:p>
            <a:r>
              <a:rPr b="1"/>
              <a:t>Masked Self-Attention</a:t>
            </a:r>
            <a:endParaRPr b="1"/>
          </a:p>
          <a:p>
            <a:pPr lvl="1"/>
            <a:r>
              <a:rPr lang="zh-CN"/>
              <a:t>抑制当前</a:t>
            </a:r>
            <a:r>
              <a:rPr lang="en-US" altLang="zh-CN"/>
              <a:t>time step</a:t>
            </a:r>
            <a:r>
              <a:rPr lang="zh-CN" altLang="en-US"/>
              <a:t>之后的字作为输入</a:t>
            </a:r>
            <a:endParaRPr lang="zh-CN" altLang="en-US"/>
          </a:p>
          <a:p>
            <a:pPr lvl="0"/>
            <a:r>
              <a:rPr b="1"/>
              <a:t>Two-Dimensional Attention</a:t>
            </a:r>
            <a:endParaRPr b="1"/>
          </a:p>
          <a:p>
            <a:pPr lvl="1"/>
            <a:r>
              <a:rPr lang="zh-CN"/>
              <a:t>将</a:t>
            </a:r>
            <a:r>
              <a:rPr lang="en-US" altLang="zh-CN"/>
              <a:t>encoder</a:t>
            </a:r>
            <a:r>
              <a:rPr lang="zh-CN" altLang="en-US"/>
              <a:t>输出的</a:t>
            </a:r>
            <a:r>
              <a:rPr lang="en-US" altLang="zh-CN"/>
              <a:t>M=4*13</a:t>
            </a:r>
            <a:r>
              <a:rPr lang="zh-CN" altLang="en-US"/>
              <a:t>平铺操作，并没有类似于</a:t>
            </a:r>
            <a:r>
              <a:rPr lang="en-US" altLang="zh-CN"/>
              <a:t>SAR</a:t>
            </a:r>
            <a:r>
              <a:rPr lang="zh-CN" altLang="en-US"/>
              <a:t>的附带卷积信息的</a:t>
            </a:r>
            <a:r>
              <a:rPr lang="en-US" altLang="zh-CN"/>
              <a:t>attention</a:t>
            </a:r>
            <a:r>
              <a:rPr lang="zh-CN" altLang="en-US"/>
              <a:t>操作。</a:t>
            </a:r>
            <a:endParaRPr lang="zh-CN" altLang="en-US"/>
          </a:p>
          <a:p>
            <a:pPr lvl="0"/>
            <a:r>
              <a:rPr b="1"/>
              <a:t>Point-wise Feed-Forward Layer</a:t>
            </a:r>
            <a:endParaRPr b="1"/>
          </a:p>
          <a:p>
            <a:pPr lvl="1"/>
            <a:r>
              <a:rPr lang="zh-CN" sz="1800"/>
              <a:t>每个输出的</a:t>
            </a:r>
            <a:r>
              <a:rPr lang="en-US" altLang="zh-CN" sz="1800"/>
              <a:t>position</a:t>
            </a:r>
            <a:r>
              <a:rPr lang="zh-CN" sz="1800"/>
              <a:t>（数目是</a:t>
            </a:r>
            <a:r>
              <a:rPr lang="en-US" altLang="zh-CN" sz="1800"/>
              <a:t>decoder sequence</a:t>
            </a:r>
            <a:r>
              <a:rPr lang="zh-CN" altLang="en-US" sz="1800"/>
              <a:t>的长度</a:t>
            </a:r>
            <a:r>
              <a:rPr lang="zh-CN" sz="1800"/>
              <a:t>）接一个点级别的前向网络（</a:t>
            </a:r>
            <a:r>
              <a:rPr lang="en-US" altLang="zh-CN" sz="1800"/>
              <a:t>2</a:t>
            </a:r>
            <a:r>
              <a:rPr lang="zh-CN" altLang="en-US" sz="1800"/>
              <a:t>层全连接</a:t>
            </a:r>
            <a:r>
              <a:rPr lang="en-US" altLang="zh-CN" sz="1800"/>
              <a:t>+ReLU</a:t>
            </a:r>
            <a:r>
              <a:rPr lang="zh-CN" sz="1800"/>
              <a:t>），所有</a:t>
            </a:r>
            <a:r>
              <a:rPr lang="en-US" altLang="zh-CN" sz="1800"/>
              <a:t>position</a:t>
            </a:r>
            <a:r>
              <a:rPr lang="zh-CN" altLang="en-US" sz="1800"/>
              <a:t>的该层共享参数</a:t>
            </a:r>
            <a:endParaRPr lang="zh-CN" altLang="en-US" sz="1800"/>
          </a:p>
          <a:p>
            <a:pPr lvl="0"/>
            <a:endParaRPr b="1"/>
          </a:p>
          <a:p>
            <a:pPr lvl="1"/>
            <a:endParaRPr lang="zh-CN" alt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CNN-Transformer</a:t>
            </a:r>
            <a:r>
              <a:rPr lang="zh-CN" altLang="en-US">
                <a:sym typeface="+mn-ea"/>
              </a:rPr>
              <a:t>：</a:t>
            </a:r>
            <a:r>
              <a:rPr lang="en-US" altLang="zh-CN">
                <a:sym typeface="+mn-ea"/>
              </a:rPr>
              <a:t>A Simple and Strong Convolutional-Attention Network for Scene Text Recognition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337945"/>
            <a:ext cx="10515600" cy="4351338"/>
          </a:xfrm>
        </p:spPr>
        <p:txBody>
          <a:bodyPr/>
          <a:p>
            <a:r>
              <a:rPr lang="zh-CN" altLang="en-US"/>
              <a:t>实验结论</a:t>
            </a:r>
            <a:endParaRPr lang="zh-CN" altLang="en-US"/>
          </a:p>
          <a:p>
            <a:pPr lvl="1"/>
            <a:r>
              <a:rPr lang="zh-CN" altLang="en-US"/>
              <a:t>测试阶段，输入图片分辨率越大，识别率越高</a:t>
            </a:r>
            <a:endParaRPr lang="zh-CN" altLang="en-US"/>
          </a:p>
          <a:p>
            <a:pPr lvl="1"/>
            <a:r>
              <a:rPr lang="en-US" altLang="zh-CN"/>
              <a:t>ResNet50</a:t>
            </a:r>
            <a:r>
              <a:rPr lang="zh-CN" altLang="en-US"/>
              <a:t>和</a:t>
            </a:r>
            <a:r>
              <a:rPr lang="en-US" altLang="zh-CN"/>
              <a:t>Resnet152</a:t>
            </a:r>
            <a:r>
              <a:rPr lang="zh-CN" altLang="en-US"/>
              <a:t>没有表现比</a:t>
            </a:r>
            <a:r>
              <a:rPr lang="en-US" altLang="zh-CN"/>
              <a:t>ResNet34</a:t>
            </a:r>
            <a:r>
              <a:rPr lang="zh-CN" altLang="en-US"/>
              <a:t>性能好很多，</a:t>
            </a:r>
            <a:r>
              <a:rPr lang="en-US" altLang="zh-CN"/>
              <a:t>Resnet34</a:t>
            </a:r>
            <a:r>
              <a:rPr lang="zh-CN" altLang="en-US"/>
              <a:t>在准确率和模型大小上是一个折中的选择。</a:t>
            </a:r>
            <a:endParaRPr lang="zh-CN" altLang="en-US"/>
          </a:p>
          <a:p>
            <a:pPr lvl="1"/>
            <a:r>
              <a:rPr lang="en-US" altLang="zh-CN"/>
              <a:t>Decoder</a:t>
            </a:r>
            <a:r>
              <a:rPr lang="zh-CN" altLang="en-US"/>
              <a:t>的数量：</a:t>
            </a:r>
            <a:r>
              <a:rPr lang="zh-CN">
                <a:sym typeface="+mn-ea"/>
              </a:rPr>
              <a:t>《</a:t>
            </a:r>
            <a:r>
              <a:rPr lang="en-US" altLang="zh-CN">
                <a:sym typeface="+mn-ea"/>
              </a:rPr>
              <a:t>Attention is all you need</a:t>
            </a:r>
            <a:r>
              <a:rPr lang="zh-CN">
                <a:sym typeface="+mn-ea"/>
              </a:rPr>
              <a:t>》中的</a:t>
            </a:r>
            <a:r>
              <a:rPr lang="en-US" altLang="zh-CN">
                <a:sym typeface="+mn-ea"/>
              </a:rPr>
              <a:t>Encoder</a:t>
            </a:r>
            <a:r>
              <a:rPr lang="zh-CN" altLang="en-US">
                <a:sym typeface="+mn-ea"/>
              </a:rPr>
              <a:t>和</a:t>
            </a:r>
            <a:r>
              <a:rPr lang="en-US" altLang="zh-CN">
                <a:sym typeface="+mn-ea"/>
              </a:rPr>
              <a:t>Decoder</a:t>
            </a:r>
            <a:r>
              <a:rPr lang="zh-CN" altLang="en-US">
                <a:sym typeface="+mn-ea"/>
              </a:rPr>
              <a:t>都使用了</a:t>
            </a:r>
            <a:r>
              <a:rPr lang="en-US" altLang="zh-CN">
                <a:sym typeface="+mn-ea"/>
              </a:rPr>
              <a:t>6</a:t>
            </a:r>
            <a:r>
              <a:rPr lang="zh-CN" altLang="en-US">
                <a:sym typeface="+mn-ea"/>
              </a:rPr>
              <a:t>个</a:t>
            </a:r>
            <a:r>
              <a:rPr lang="en-US" altLang="zh-CN">
                <a:sym typeface="+mn-ea"/>
              </a:rPr>
              <a:t>transformer block</a:t>
            </a:r>
            <a:r>
              <a:rPr lang="zh-CN" altLang="en-US">
                <a:sym typeface="+mn-ea"/>
              </a:rPr>
              <a:t>，在这个任务中，</a:t>
            </a:r>
            <a:r>
              <a:rPr lang="en-US" altLang="zh-CN">
                <a:sym typeface="+mn-ea"/>
              </a:rPr>
              <a:t>1</a:t>
            </a:r>
            <a:r>
              <a:rPr lang="zh-CN" altLang="en-US">
                <a:sym typeface="+mn-ea"/>
              </a:rPr>
              <a:t>个</a:t>
            </a:r>
            <a:r>
              <a:rPr lang="en-US" altLang="zh-CN">
                <a:sym typeface="+mn-ea"/>
              </a:rPr>
              <a:t>block</a:t>
            </a:r>
            <a:r>
              <a:rPr lang="zh-CN" altLang="en-US">
                <a:sym typeface="+mn-ea"/>
              </a:rPr>
              <a:t>性能最好，与前者不同。</a:t>
            </a:r>
            <a:endParaRPr lang="zh-CN" altLang="en-US">
              <a:sym typeface="+mn-ea"/>
            </a:endParaRPr>
          </a:p>
          <a:p>
            <a:pPr lvl="1"/>
            <a:r>
              <a:rPr lang="en-US" altLang="zh-CN">
                <a:sym typeface="+mn-ea"/>
              </a:rPr>
              <a:t>Attention Heads</a:t>
            </a:r>
            <a:r>
              <a:rPr lang="zh-CN" altLang="en-US">
                <a:sym typeface="+mn-ea"/>
              </a:rPr>
              <a:t>的数量：</a:t>
            </a:r>
            <a:r>
              <a:rPr lang="en-US" altLang="zh-CN">
                <a:sym typeface="+mn-ea"/>
              </a:rPr>
              <a:t>16</a:t>
            </a:r>
            <a:r>
              <a:rPr lang="zh-CN" altLang="en-US">
                <a:sym typeface="+mn-ea"/>
              </a:rPr>
              <a:t>个最佳</a:t>
            </a:r>
            <a:endParaRPr lang="zh-CN" altLang="en-US">
              <a:sym typeface="+mn-ea"/>
            </a:endParaRPr>
          </a:p>
          <a:p>
            <a:pPr lvl="1"/>
            <a:r>
              <a:rPr lang="zh-CN" altLang="en-US">
                <a:sym typeface="+mn-ea"/>
              </a:rPr>
              <a:t>全局表征的作用：</a:t>
            </a:r>
            <a:r>
              <a:rPr lang="en-US" altLang="zh-CN">
                <a:sym typeface="+mn-ea"/>
              </a:rPr>
              <a:t>Bottleneck=6</a:t>
            </a:r>
            <a:r>
              <a:rPr lang="zh-CN" altLang="en-US">
                <a:sym typeface="+mn-ea"/>
              </a:rPr>
              <a:t>时最佳</a:t>
            </a:r>
            <a:endParaRPr lang="zh-CN" altLang="en-US">
              <a:sym typeface="+mn-ea"/>
            </a:endParaRPr>
          </a:p>
          <a:p>
            <a:pPr lvl="1"/>
            <a:r>
              <a:rPr lang="en-US" altLang="zh-CN">
                <a:sym typeface="+mn-ea"/>
              </a:rPr>
              <a:t>self-attention</a:t>
            </a:r>
            <a:r>
              <a:rPr lang="zh-CN" altLang="en-US">
                <a:sym typeface="+mn-ea"/>
              </a:rPr>
              <a:t>的作用不大</a:t>
            </a:r>
            <a:endParaRPr lang="zh-CN" altLang="en-US"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5120" y="4257675"/>
            <a:ext cx="3649980" cy="250317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7690" y="3124200"/>
            <a:ext cx="4994910" cy="12801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5100" y="4404360"/>
            <a:ext cx="3155315" cy="239903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8550" y="4765675"/>
            <a:ext cx="3933190" cy="1871345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CNN-Transformer</a:t>
            </a:r>
            <a:r>
              <a:rPr lang="zh-CN" altLang="en-US">
                <a:sym typeface="+mn-ea"/>
              </a:rPr>
              <a:t>：</a:t>
            </a:r>
            <a:r>
              <a:rPr lang="en-US" altLang="zh-CN">
                <a:sym typeface="+mn-ea"/>
              </a:rPr>
              <a:t>A Simple and Strong Convolutional-Attention Network for Scene Text Recognition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337945"/>
            <a:ext cx="10515600" cy="4351338"/>
          </a:xfrm>
        </p:spPr>
        <p:txBody>
          <a:bodyPr/>
          <a:p>
            <a:r>
              <a:rPr lang="en-US" altLang="zh-CN">
                <a:sym typeface="+mn-ea"/>
              </a:rPr>
              <a:t>self-attention</a:t>
            </a:r>
            <a:r>
              <a:rPr lang="zh-CN" altLang="en-US">
                <a:sym typeface="+mn-ea"/>
              </a:rPr>
              <a:t>作用微小的原因</a:t>
            </a:r>
            <a:endParaRPr lang="zh-CN" altLang="en-US">
              <a:sym typeface="+mn-ea"/>
            </a:endParaRPr>
          </a:p>
          <a:p>
            <a:pPr lvl="1"/>
            <a:r>
              <a:rPr lang="zh-CN" altLang="en-US">
                <a:sym typeface="+mn-ea"/>
              </a:rPr>
              <a:t>不规则文本序列短，</a:t>
            </a:r>
            <a:r>
              <a:rPr lang="en-US" altLang="zh-CN">
                <a:sym typeface="+mn-ea"/>
              </a:rPr>
              <a:t>deep</a:t>
            </a:r>
            <a:r>
              <a:rPr lang="zh-CN" altLang="en-US">
                <a:sym typeface="+mn-ea"/>
              </a:rPr>
              <a:t>　</a:t>
            </a:r>
            <a:r>
              <a:rPr lang="en-US" altLang="zh-CN">
                <a:sym typeface="+mn-ea"/>
              </a:rPr>
              <a:t>cnn</a:t>
            </a:r>
            <a:r>
              <a:rPr lang="zh-CN" altLang="en-US">
                <a:sym typeface="+mn-ea"/>
              </a:rPr>
              <a:t>已经够用</a:t>
            </a:r>
            <a:endParaRPr lang="zh-CN" altLang="en-US">
              <a:sym typeface="+mn-ea"/>
            </a:endParaRPr>
          </a:p>
          <a:p>
            <a:pPr lvl="1"/>
            <a:r>
              <a:rPr lang="en-US" altLang="zh-CN">
                <a:sym typeface="+mn-ea"/>
              </a:rPr>
              <a:t>self-attention</a:t>
            </a:r>
            <a:r>
              <a:rPr lang="zh-CN" altLang="en-US">
                <a:sym typeface="+mn-ea"/>
              </a:rPr>
              <a:t>在</a:t>
            </a:r>
            <a:r>
              <a:rPr lang="en-US" altLang="zh-CN">
                <a:sym typeface="+mn-ea"/>
              </a:rPr>
              <a:t>nlp</a:t>
            </a:r>
            <a:r>
              <a:rPr lang="zh-CN" altLang="en-US">
                <a:sym typeface="+mn-ea"/>
              </a:rPr>
              <a:t>任务中大放异彩是因为</a:t>
            </a:r>
            <a:r>
              <a:rPr lang="en-US" altLang="zh-CN">
                <a:sym typeface="+mn-ea"/>
              </a:rPr>
              <a:t>words</a:t>
            </a:r>
            <a:r>
              <a:rPr lang="zh-CN" altLang="en-US">
                <a:sym typeface="+mn-ea"/>
              </a:rPr>
              <a:t>之间的语义信息，而对于</a:t>
            </a:r>
            <a:r>
              <a:rPr lang="en-US" altLang="zh-CN">
                <a:sym typeface="+mn-ea"/>
              </a:rPr>
              <a:t>OCR</a:t>
            </a:r>
            <a:r>
              <a:rPr lang="zh-CN" altLang="en-US">
                <a:sym typeface="+mn-ea"/>
              </a:rPr>
              <a:t>任务，由于本文中主要用于英文场景，单个字符之间的语义信息比较弱。（对用中文识别任务是否更有效？）</a:t>
            </a:r>
            <a:endParaRPr lang="zh-CN" altLang="en-US">
              <a:sym typeface="+mn-ea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CNN-BERT</a:t>
            </a:r>
            <a:r>
              <a:rPr lang="zh-CN" altLang="en-US"/>
              <a:t>：2D Attentional Irregular Scene Text Recognizer</a:t>
            </a:r>
            <a:endParaRPr lang="zh-CN" altLang="en-US"/>
          </a:p>
        </p:txBody>
      </p:sp>
      <p:pic>
        <p:nvPicPr>
          <p:cNvPr id="5" name="内容占位符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47700" y="1258570"/>
            <a:ext cx="9004300" cy="371729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805180" y="5039995"/>
            <a:ext cx="977455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80604020202020204" pitchFamily="34" charset="0"/>
              <a:buChar char="•"/>
            </a:pPr>
            <a:r>
              <a:rPr lang="en-US" altLang="zh-CN"/>
              <a:t>2D</a:t>
            </a:r>
            <a:r>
              <a:rPr lang="zh-CN" altLang="en-US"/>
              <a:t> </a:t>
            </a:r>
            <a:r>
              <a:rPr lang="en-US" altLang="zh-CN"/>
              <a:t>relation attention</a:t>
            </a:r>
            <a:r>
              <a:rPr lang="zh-CN" altLang="en-US"/>
              <a:t>（</a:t>
            </a:r>
            <a:r>
              <a:rPr lang="en-US" altLang="zh-CN"/>
              <a:t>following BERT</a:t>
            </a:r>
            <a:r>
              <a:rPr lang="zh-CN" altLang="en-US"/>
              <a:t>，是一个多层双向</a:t>
            </a:r>
            <a:r>
              <a:rPr lang="en-US" altLang="zh-CN"/>
              <a:t>transformer encoder</a:t>
            </a:r>
            <a:r>
              <a:rPr lang="zh-CN" altLang="en-US"/>
              <a:t>）：捕捉全局上下文信息（序列信息）来替代不能并行且对长句预测性能有限的</a:t>
            </a:r>
            <a:r>
              <a:rPr lang="en-US" altLang="zh-CN"/>
              <a:t>RNN</a:t>
            </a:r>
            <a:endParaRPr lang="en-US" altLang="zh-CN"/>
          </a:p>
          <a:p>
            <a:pPr marL="285750" indent="-285750">
              <a:buFont typeface="Arial" panose="02080604020202020204" pitchFamily="34" charset="0"/>
              <a:buChar char="•"/>
            </a:pPr>
            <a:r>
              <a:rPr lang="en-US" altLang="zh-CN"/>
              <a:t>2D Parallel Attention</a:t>
            </a:r>
            <a:r>
              <a:rPr lang="zh-CN" altLang="en-US"/>
              <a:t>：在</a:t>
            </a:r>
            <a:r>
              <a:rPr lang="en-US" altLang="zh-CN"/>
              <a:t>2D feature map</a:t>
            </a:r>
            <a:r>
              <a:rPr lang="zh-CN" altLang="en-US"/>
              <a:t>上添加多个平行的</a:t>
            </a:r>
            <a:r>
              <a:rPr lang="en-US" altLang="zh-CN"/>
              <a:t>attention mask </a:t>
            </a:r>
            <a:r>
              <a:rPr lang="zh-CN" altLang="en-US"/>
              <a:t>模块来同时输出所有的字，而不是一个接一个。</a:t>
            </a:r>
            <a:endParaRPr lang="zh-CN" altLang="en-US"/>
          </a:p>
          <a:p>
            <a:pPr marL="285750" indent="-285750">
              <a:buFont typeface="Arial" panose="02080604020202020204" pitchFamily="34" charset="0"/>
              <a:buChar char="•"/>
            </a:pPr>
            <a:r>
              <a:rPr lang="zh-CN" altLang="en-US"/>
              <a:t>作者提出了一个多行文本测试集，并验证了模型对多行文字识别的性能。</a:t>
            </a:r>
            <a:endParaRPr lang="zh-CN" alt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CNN-BERT</a:t>
            </a:r>
            <a:r>
              <a:rPr lang="zh-CN" altLang="en-US"/>
              <a:t>：2D Attentional Irregular Scene Text Recognizer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296535" y="3855085"/>
            <a:ext cx="6824345" cy="273431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2520" y="1520190"/>
            <a:ext cx="7198360" cy="185483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285115" y="1118870"/>
            <a:ext cx="4438015" cy="39693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80604020202020204" pitchFamily="34" charset="0"/>
              <a:buChar char="•"/>
            </a:pPr>
            <a:r>
              <a:rPr lang="zh-CN" altLang="en-US"/>
              <a:t>为了将</a:t>
            </a:r>
            <a:r>
              <a:rPr lang="en-US" altLang="zh-CN"/>
              <a:t>image feature</a:t>
            </a:r>
            <a:r>
              <a:rPr lang="zh-CN" altLang="en-US"/>
              <a:t>输入到</a:t>
            </a:r>
            <a:r>
              <a:rPr lang="en-US" altLang="zh-CN"/>
              <a:t>relation attention</a:t>
            </a:r>
            <a:r>
              <a:rPr lang="zh-CN" altLang="en-US"/>
              <a:t>模块，将</a:t>
            </a:r>
            <a:r>
              <a:rPr lang="en-US" altLang="zh-CN"/>
              <a:t>h/4*w/4*c</a:t>
            </a:r>
            <a:r>
              <a:rPr lang="zh-CN" altLang="en-US"/>
              <a:t>的特征图</a:t>
            </a:r>
            <a:r>
              <a:rPr lang="en-US" altLang="zh-CN"/>
              <a:t>flat</a:t>
            </a:r>
            <a:r>
              <a:rPr lang="zh-CN" altLang="en-US"/>
              <a:t>成</a:t>
            </a:r>
            <a:r>
              <a:rPr lang="en-US" altLang="zh-CN" b="1"/>
              <a:t>k</a:t>
            </a:r>
            <a:r>
              <a:rPr lang="zh-CN" altLang="en-US" b="1"/>
              <a:t>×</a:t>
            </a:r>
            <a:r>
              <a:rPr lang="en-US" altLang="zh-CN" b="1"/>
              <a:t>c</a:t>
            </a:r>
            <a:r>
              <a:rPr lang="zh-CN" altLang="en-US" b="1"/>
              <a:t>（</a:t>
            </a:r>
            <a:r>
              <a:rPr lang="en-US" altLang="zh-CN" b="1"/>
              <a:t>k=</a:t>
            </a:r>
            <a:r>
              <a:rPr lang="en-US" altLang="zh-CN">
                <a:sym typeface="+mn-ea"/>
              </a:rPr>
              <a:t>h/4*w/4</a:t>
            </a:r>
            <a:r>
              <a:rPr lang="zh-CN" altLang="en-US" b="1"/>
              <a:t>）的</a:t>
            </a:r>
            <a:r>
              <a:rPr lang="en-US" altLang="zh-CN" b="1"/>
              <a:t>feature</a:t>
            </a:r>
            <a:r>
              <a:rPr lang="en-US" altLang="zh-CN"/>
              <a:t> + </a:t>
            </a:r>
            <a:r>
              <a:rPr lang="en-US" altLang="zh-CN" b="1"/>
              <a:t>position-embedding</a:t>
            </a:r>
            <a:r>
              <a:rPr lang="zh-CN" altLang="en-US" b="1"/>
              <a:t>（并不是二维的？）</a:t>
            </a:r>
            <a:r>
              <a:rPr lang="zh-CN" altLang="en-US"/>
              <a:t>作为输入</a:t>
            </a:r>
            <a:r>
              <a:rPr lang="en-US" altLang="zh-CN" b="1"/>
              <a:t>F</a:t>
            </a:r>
            <a:endParaRPr lang="en-US" altLang="zh-CN" b="1"/>
          </a:p>
          <a:p>
            <a:pPr marL="285750" indent="-285750">
              <a:buFont typeface="Arial" panose="02080604020202020204" pitchFamily="34" charset="0"/>
              <a:buChar char="•"/>
            </a:pPr>
            <a:r>
              <a:rPr lang="zh-CN" altLang="en-US" b="1"/>
              <a:t>思考</a:t>
            </a:r>
            <a:r>
              <a:rPr lang="zh-CN" altLang="en-US"/>
              <a:t>：将特征图直接</a:t>
            </a:r>
            <a:r>
              <a:rPr lang="en-US" altLang="zh-CN"/>
              <a:t>flat</a:t>
            </a:r>
            <a:r>
              <a:rPr lang="zh-CN" altLang="en-US"/>
              <a:t>会丢掉部分</a:t>
            </a:r>
            <a:r>
              <a:rPr lang="en-US" altLang="zh-CN"/>
              <a:t>2D</a:t>
            </a:r>
            <a:r>
              <a:rPr lang="zh-CN" altLang="en-US"/>
              <a:t>空间信息（可逆），在这种情况下，是否可以认为</a:t>
            </a:r>
            <a:r>
              <a:rPr lang="en-US" altLang="zh-CN"/>
              <a:t>BERT</a:t>
            </a:r>
            <a:r>
              <a:rPr lang="zh-CN" altLang="en-US"/>
              <a:t>性能强大，学到了</a:t>
            </a:r>
            <a:r>
              <a:rPr lang="en-US" altLang="zh-CN"/>
              <a:t>pixel</a:t>
            </a:r>
            <a:r>
              <a:rPr lang="zh-CN" altLang="en-US"/>
              <a:t>级别的</a:t>
            </a:r>
            <a:r>
              <a:rPr lang="en-US" altLang="zh-CN"/>
              <a:t>2D</a:t>
            </a:r>
            <a:r>
              <a:rPr lang="zh-CN" altLang="en-US"/>
              <a:t>空间信息？（实验里提到比</a:t>
            </a:r>
            <a:r>
              <a:rPr lang="en-US" altLang="zh-CN"/>
              <a:t>SAR</a:t>
            </a:r>
            <a:r>
              <a:rPr lang="zh-CN" altLang="en-US"/>
              <a:t>好的原因在于，</a:t>
            </a:r>
            <a:r>
              <a:rPr lang="en-US" altLang="zh-CN"/>
              <a:t>SAR</a:t>
            </a:r>
            <a:r>
              <a:rPr lang="zh-CN" altLang="en-US"/>
              <a:t>的</a:t>
            </a:r>
            <a:r>
              <a:rPr lang="en-US" altLang="zh-CN"/>
              <a:t>encoder</a:t>
            </a:r>
            <a:r>
              <a:rPr lang="zh-CN" altLang="en-US"/>
              <a:t>中有一层</a:t>
            </a:r>
            <a:r>
              <a:rPr lang="en-US" altLang="zh-CN"/>
              <a:t>LSTM</a:t>
            </a:r>
            <a:r>
              <a:rPr lang="zh-CN" altLang="en-US"/>
              <a:t>，将</a:t>
            </a:r>
            <a:r>
              <a:rPr lang="en-US" altLang="zh-CN"/>
              <a:t>H</a:t>
            </a:r>
            <a:r>
              <a:rPr lang="zh-CN" altLang="en-US"/>
              <a:t>方向特征图压扁，不可逆地丢失了</a:t>
            </a:r>
            <a:r>
              <a:rPr lang="en-US" altLang="zh-CN"/>
              <a:t>2D</a:t>
            </a:r>
            <a:r>
              <a:rPr lang="zh-CN" altLang="en-US"/>
              <a:t>信息）</a:t>
            </a:r>
            <a:endParaRPr lang="en-US" altLang="zh-CN"/>
          </a:p>
          <a:p>
            <a:r>
              <a:rPr lang="en-US" altLang="zh-CN" b="1">
                <a:sym typeface="+mn-ea"/>
              </a:rPr>
              <a:t>Relation Attention</a:t>
            </a:r>
            <a:r>
              <a:rPr lang="zh-CN" altLang="en-US">
                <a:sym typeface="+mn-ea"/>
              </a:rPr>
              <a:t>中对于每个</a:t>
            </a:r>
            <a:r>
              <a:rPr lang="en-US" altLang="zh-CN">
                <a:sym typeface="+mn-ea"/>
              </a:rPr>
              <a:t>Transformer</a:t>
            </a:r>
            <a:r>
              <a:rPr lang="zh-CN" altLang="en-US">
                <a:sym typeface="+mn-ea"/>
              </a:rPr>
              <a:t>模块有</a:t>
            </a:r>
            <a:endParaRPr lang="zh-CN" altLang="en-US">
              <a:sym typeface="+mn-ea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4470" y="4885690"/>
            <a:ext cx="1746250" cy="1858645"/>
          </a:xfrm>
          <a:prstGeom prst="rect">
            <a:avLst/>
          </a:prstGeom>
        </p:spPr>
      </p:pic>
      <p:sp>
        <p:nvSpPr>
          <p:cNvPr id="3" name="线形标注 1 2"/>
          <p:cNvSpPr/>
          <p:nvPr/>
        </p:nvSpPr>
        <p:spPr>
          <a:xfrm>
            <a:off x="6141085" y="3481070"/>
            <a:ext cx="757555" cy="374015"/>
          </a:xfrm>
          <a:prstGeom prst="borderCallout1">
            <a:avLst>
              <a:gd name="adj1" fmla="val 107809"/>
              <a:gd name="adj2" fmla="val 49036"/>
              <a:gd name="adj3" fmla="val 155857"/>
              <a:gd name="adj4" fmla="val 1106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bert</a:t>
            </a:r>
            <a:endParaRPr lang="en-US" altLang="zh-CN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CNN-BERT</a:t>
            </a:r>
            <a:r>
              <a:rPr lang="zh-CN" altLang="en-US">
                <a:sym typeface="+mn-ea"/>
              </a:rPr>
              <a:t>：</a:t>
            </a:r>
            <a:r>
              <a:rPr lang="zh-CN" altLang="en-US"/>
              <a:t>2D Attentional Irregular Scene Text Recognizer</a:t>
            </a:r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22520" y="1520190"/>
            <a:ext cx="7198360" cy="185483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275590" y="1520190"/>
            <a:ext cx="443801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80604020202020204" pitchFamily="34" charset="0"/>
              <a:buChar char="•"/>
            </a:pPr>
            <a:r>
              <a:rPr lang="en-US" altLang="zh-CN" b="1">
                <a:sym typeface="+mn-ea"/>
              </a:rPr>
              <a:t>Parallel attention</a:t>
            </a:r>
            <a:r>
              <a:rPr lang="zh-CN" altLang="en-US" b="1">
                <a:sym typeface="+mn-ea"/>
              </a:rPr>
              <a:t>模块（并不是实际意义上的</a:t>
            </a:r>
            <a:r>
              <a:rPr lang="en-US" altLang="zh-CN" b="1">
                <a:sym typeface="+mn-ea"/>
              </a:rPr>
              <a:t>attention</a:t>
            </a:r>
            <a:r>
              <a:rPr lang="zh-CN" altLang="en-US" b="1">
                <a:sym typeface="+mn-ea"/>
              </a:rPr>
              <a:t>）：</a:t>
            </a:r>
            <a:r>
              <a:rPr lang="zh-CN">
                <a:sym typeface="+mn-ea"/>
              </a:rPr>
              <a:t>这里由于没有迭代序列和隐藏层特征</a:t>
            </a:r>
            <a:r>
              <a:rPr lang="zh-CN" altLang="en-US">
                <a:sym typeface="+mn-ea"/>
              </a:rPr>
              <a:t>，可以并行计算每个</a:t>
            </a:r>
            <a:r>
              <a:rPr lang="en-US" altLang="zh-CN">
                <a:sym typeface="+mn-ea"/>
              </a:rPr>
              <a:t>position</a:t>
            </a:r>
            <a:r>
              <a:rPr lang="zh-CN" altLang="en-US">
                <a:sym typeface="+mn-ea"/>
              </a:rPr>
              <a:t>的</a:t>
            </a:r>
            <a:r>
              <a:rPr lang="en-US" altLang="zh-CN">
                <a:sym typeface="+mn-ea"/>
              </a:rPr>
              <a:t>attention</a:t>
            </a:r>
            <a:r>
              <a:rPr lang="zh-CN" altLang="en-US">
                <a:sym typeface="+mn-ea"/>
              </a:rPr>
              <a:t>权重，并同时输出所有结果。</a:t>
            </a:r>
            <a:endParaRPr lang="zh-CN" altLang="en-US"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" y="3375025"/>
            <a:ext cx="3886200" cy="4191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925" y="3893185"/>
            <a:ext cx="1732915" cy="74041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4593590" y="3710305"/>
            <a:ext cx="737425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/>
              <a:t>Given a feature sequence O in the shape of k×c。Here, W1 and W2 are the learnable parameters with the shape of c × c and n × c respectively</a:t>
            </a:r>
            <a:endParaRPr lang="zh-CN" altLang="en-US" sz="14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CNN-BERT</a:t>
            </a:r>
            <a:r>
              <a:rPr lang="zh-CN" altLang="en-US">
                <a:sym typeface="+mn-ea"/>
              </a:rPr>
              <a:t>：</a:t>
            </a:r>
            <a:r>
              <a:rPr lang="zh-CN" altLang="en-US"/>
              <a:t>2D Attentional Irregular Scene Text Recognizer</a:t>
            </a:r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266065" y="1520190"/>
            <a:ext cx="5193665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80604020202020204" pitchFamily="34" charset="0"/>
              <a:buChar char="•"/>
            </a:pPr>
            <a:r>
              <a:rPr lang="en-US" b="1">
                <a:sym typeface="+mn-ea"/>
              </a:rPr>
              <a:t>Two-stage Decoder</a:t>
            </a:r>
            <a:endParaRPr lang="en-US" b="1">
              <a:sym typeface="+mn-ea"/>
            </a:endParaRPr>
          </a:p>
          <a:p>
            <a:pPr marL="742950" lvl="1" indent="-285750">
              <a:buFont typeface="Arial" panose="02080604020202020204" pitchFamily="34" charset="0"/>
              <a:buChar char="•"/>
            </a:pPr>
            <a:r>
              <a:rPr lang="zh-CN" altLang="en-US">
                <a:sym typeface="+mn-ea"/>
              </a:rPr>
              <a:t>思路：由于</a:t>
            </a:r>
            <a:r>
              <a:rPr lang="en-US" altLang="zh-CN">
                <a:sym typeface="+mn-ea"/>
              </a:rPr>
              <a:t>Parallel attention</a:t>
            </a:r>
            <a:r>
              <a:rPr lang="zh-CN" altLang="en-US">
                <a:sym typeface="+mn-ea"/>
              </a:rPr>
              <a:t>的简单做法丢失了序列信息，为了弥补，添加了另一个</a:t>
            </a:r>
            <a:r>
              <a:rPr lang="en-US" altLang="zh-CN">
                <a:sym typeface="+mn-ea"/>
              </a:rPr>
              <a:t>Decoder</a:t>
            </a:r>
            <a:r>
              <a:rPr lang="zh-CN" altLang="en-US">
                <a:sym typeface="+mn-ea"/>
              </a:rPr>
              <a:t>分支，在头部添加了一个</a:t>
            </a:r>
            <a:r>
              <a:rPr lang="en-US" altLang="zh-CN">
                <a:sym typeface="+mn-ea"/>
              </a:rPr>
              <a:t>Relation Attention</a:t>
            </a:r>
            <a:r>
              <a:rPr lang="zh-CN" altLang="en-US">
                <a:sym typeface="+mn-ea"/>
              </a:rPr>
              <a:t>来重新获取序列信息</a:t>
            </a:r>
            <a:r>
              <a:rPr lang="en-US" altLang="zh-CN">
                <a:sym typeface="+mn-ea"/>
              </a:rPr>
              <a:t>(</a:t>
            </a:r>
            <a:r>
              <a:rPr lang="zh-CN" altLang="en-US">
                <a:sym typeface="+mn-ea"/>
              </a:rPr>
              <a:t>泼出去的水还能收的回来么？</a:t>
            </a:r>
            <a:r>
              <a:rPr lang="en-US" altLang="zh-CN">
                <a:sym typeface="+mn-ea"/>
              </a:rPr>
              <a:t>)</a:t>
            </a:r>
            <a:r>
              <a:rPr lang="zh-CN" altLang="en-US">
                <a:sym typeface="+mn-ea"/>
              </a:rPr>
              <a:t>。</a:t>
            </a:r>
            <a:endParaRPr lang="zh-CN" altLang="en-US">
              <a:sym typeface="+mn-ea"/>
            </a:endParaRPr>
          </a:p>
          <a:p>
            <a:pPr marL="742950" lvl="1" indent="-285750">
              <a:buFont typeface="Arial" panose="02080604020202020204" pitchFamily="34" charset="0"/>
              <a:buChar char="•"/>
            </a:pPr>
            <a:endParaRPr lang="zh-CN" altLang="en-US">
              <a:sym typeface="+mn-ea"/>
            </a:endParaRPr>
          </a:p>
          <a:p>
            <a:pPr marL="742950" lvl="1" indent="-285750">
              <a:buFont typeface="Arial" panose="02080604020202020204" pitchFamily="34" charset="0"/>
              <a:buChar char="•"/>
            </a:pPr>
            <a:endParaRPr lang="zh-CN" altLang="en-US">
              <a:sym typeface="+mn-ea"/>
            </a:endParaRPr>
          </a:p>
          <a:p>
            <a:pPr marL="285750" lvl="0" indent="-285750">
              <a:buFont typeface="Arial" panose="02080604020202020204" pitchFamily="34" charset="0"/>
              <a:buChar char="•"/>
            </a:pPr>
            <a:endParaRPr lang="zh-CN" altLang="en-US" b="1">
              <a:sym typeface="+mn-ea"/>
            </a:endParaRPr>
          </a:p>
          <a:p>
            <a:pPr marL="285750" lvl="0" indent="-285750">
              <a:buFont typeface="Arial" panose="02080604020202020204" pitchFamily="34" charset="0"/>
              <a:buChar char="•"/>
            </a:pPr>
            <a:r>
              <a:rPr lang="en-US" altLang="zh-CN">
                <a:sym typeface="+mn-ea"/>
              </a:rPr>
              <a:t>Loss</a:t>
            </a:r>
            <a:r>
              <a:rPr lang="zh-CN" altLang="en-US">
                <a:sym typeface="+mn-ea"/>
              </a:rPr>
              <a:t>：训练计算</a:t>
            </a:r>
            <a:r>
              <a:rPr lang="en-US" altLang="zh-CN">
                <a:sym typeface="+mn-ea"/>
              </a:rPr>
              <a:t>loss</a:t>
            </a:r>
            <a:r>
              <a:rPr lang="zh-CN" altLang="en-US">
                <a:sym typeface="+mn-ea"/>
              </a:rPr>
              <a:t>时，将两个</a:t>
            </a:r>
            <a:r>
              <a:rPr lang="en-US" altLang="zh-CN">
                <a:sym typeface="+mn-ea"/>
              </a:rPr>
              <a:t>decoder</a:t>
            </a:r>
            <a:r>
              <a:rPr lang="zh-CN" altLang="en-US">
                <a:sym typeface="+mn-ea"/>
              </a:rPr>
              <a:t>的</a:t>
            </a:r>
            <a:r>
              <a:rPr lang="en-US" altLang="zh-CN">
                <a:sym typeface="+mn-ea"/>
              </a:rPr>
              <a:t>loss</a:t>
            </a:r>
            <a:r>
              <a:rPr lang="zh-CN" altLang="en-US">
                <a:sym typeface="+mn-ea"/>
              </a:rPr>
              <a:t>相加，</a:t>
            </a:r>
            <a:r>
              <a:rPr lang="en-US" altLang="zh-CN">
                <a:sym typeface="+mn-ea"/>
              </a:rPr>
              <a:t>test</a:t>
            </a:r>
            <a:r>
              <a:rPr lang="zh-CN" altLang="en-US">
                <a:sym typeface="+mn-ea"/>
              </a:rPr>
              <a:t>阶段使用得分更高的。</a:t>
            </a:r>
            <a:endParaRPr lang="en-US" b="1">
              <a:sym typeface="+mn-ea"/>
            </a:endParaRPr>
          </a:p>
          <a:p>
            <a:pPr marL="285750" indent="-285750">
              <a:buFont typeface="Arial" panose="02080604020202020204" pitchFamily="34" charset="0"/>
              <a:buChar char="•"/>
            </a:pPr>
            <a:endParaRPr lang="en-US" b="1"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67705" y="1127125"/>
            <a:ext cx="5319395" cy="330835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670" y="4607560"/>
            <a:ext cx="3219450" cy="9906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6640" y="3332480"/>
            <a:ext cx="3228975" cy="47625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CNN-BERT</a:t>
            </a:r>
            <a:r>
              <a:rPr lang="zh-CN" altLang="en-US">
                <a:sym typeface="+mn-ea"/>
              </a:rPr>
              <a:t>：2D Attentional Irregular Scene Text Recognizer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169035"/>
            <a:ext cx="5187950" cy="6108700"/>
          </a:xfrm>
        </p:spPr>
        <p:txBody>
          <a:bodyPr/>
          <a:p>
            <a:r>
              <a:rPr lang="zh-CN" altLang="en-US"/>
              <a:t>实验结果</a:t>
            </a:r>
            <a:endParaRPr lang="zh-CN" altLang="en-US"/>
          </a:p>
          <a:p>
            <a:pPr lvl="1"/>
            <a:r>
              <a:rPr lang="zh-CN" altLang="en-US" b="1"/>
              <a:t>多行文字识别</a:t>
            </a:r>
            <a:r>
              <a:rPr lang="zh-CN" altLang="en-US"/>
              <a:t>效果好（测试集由作者</a:t>
            </a:r>
            <a:r>
              <a:rPr lang="en-US" altLang="zh-CN"/>
              <a:t>po</a:t>
            </a:r>
            <a:r>
              <a:rPr lang="zh-CN" altLang="en-US"/>
              <a:t>出）</a:t>
            </a:r>
            <a:endParaRPr lang="zh-CN" altLang="en-US"/>
          </a:p>
          <a:p>
            <a:pPr lvl="1"/>
            <a:r>
              <a:rPr lang="zh-CN" altLang="en-US" b="1"/>
              <a:t>速度</a:t>
            </a:r>
            <a:r>
              <a:rPr lang="zh-CN" altLang="en-US"/>
              <a:t>：由于可以并行了，速度比</a:t>
            </a:r>
            <a:r>
              <a:rPr lang="en-US" altLang="zh-CN"/>
              <a:t>ASTER</a:t>
            </a:r>
            <a:r>
              <a:rPr lang="zh-CN" altLang="en-US"/>
              <a:t>和</a:t>
            </a:r>
            <a:r>
              <a:rPr lang="en-US" altLang="zh-CN"/>
              <a:t>SAR</a:t>
            </a:r>
            <a:r>
              <a:rPr lang="zh-CN" altLang="en-US"/>
              <a:t>要更快。</a:t>
            </a:r>
            <a:endParaRPr lang="zh-CN" altLang="en-US"/>
          </a:p>
          <a:p>
            <a:pPr lvl="1"/>
            <a:r>
              <a:rPr lang="en-US" altLang="zh-CN" b="1"/>
              <a:t>two-stage-decoder</a:t>
            </a:r>
            <a:r>
              <a:rPr lang="zh-CN" altLang="en-US"/>
              <a:t>：第二种</a:t>
            </a:r>
            <a:r>
              <a:rPr lang="en-US" altLang="zh-CN"/>
              <a:t>decoder</a:t>
            </a:r>
            <a:r>
              <a:rPr lang="zh-CN" altLang="en-US"/>
              <a:t>比第一种要好。</a:t>
            </a:r>
            <a:endParaRPr lang="zh-CN" altLang="en-US"/>
          </a:p>
          <a:p>
            <a:pPr lvl="1"/>
            <a:r>
              <a:rPr lang="en-US" altLang="zh-CN" b="1"/>
              <a:t>Relation Attention</a:t>
            </a:r>
            <a:r>
              <a:rPr lang="zh-CN" altLang="en-US"/>
              <a:t>模块的作用：很明显，但是</a:t>
            </a:r>
            <a:r>
              <a:rPr lang="zh-CN" altLang="en-US">
                <a:solidFill>
                  <a:srgbClr val="FF0000"/>
                </a:solidFill>
              </a:rPr>
              <a:t>想不明白，（</a:t>
            </a:r>
            <a:r>
              <a:rPr lang="en-US" altLang="zh-CN">
                <a:solidFill>
                  <a:srgbClr val="FF0000"/>
                </a:solidFill>
              </a:rPr>
              <a:t>0,0</a:t>
            </a:r>
            <a:r>
              <a:rPr lang="zh-CN" altLang="en-US">
                <a:solidFill>
                  <a:srgbClr val="FF0000"/>
                </a:solidFill>
              </a:rPr>
              <a:t>）的情况为何识别率会这么高，（</a:t>
            </a:r>
            <a:r>
              <a:rPr lang="en-US" altLang="zh-CN">
                <a:solidFill>
                  <a:srgbClr val="FF0000"/>
                </a:solidFill>
              </a:rPr>
              <a:t>0,0</a:t>
            </a:r>
            <a:r>
              <a:rPr lang="zh-CN" altLang="en-US">
                <a:solidFill>
                  <a:srgbClr val="FF0000"/>
                </a:solidFill>
              </a:rPr>
              <a:t>）相当于</a:t>
            </a:r>
            <a:r>
              <a:rPr lang="zh-CN" altLang="en-US" b="1">
                <a:solidFill>
                  <a:srgbClr val="FF0000"/>
                </a:solidFill>
              </a:rPr>
              <a:t>只有卷积</a:t>
            </a:r>
            <a:r>
              <a:rPr lang="zh-CN" altLang="en-US">
                <a:solidFill>
                  <a:srgbClr val="FF0000"/>
                </a:solidFill>
              </a:rPr>
              <a:t>没有特殊捕捉序列信息的网络</a:t>
            </a:r>
            <a:r>
              <a:rPr lang="zh-CN" altLang="en-US"/>
              <a:t>。</a:t>
            </a:r>
            <a:endParaRPr lang="zh-CN" altLang="en-US"/>
          </a:p>
          <a:p>
            <a:pPr lvl="1"/>
            <a:r>
              <a:rPr lang="en-US" altLang="zh-CN"/>
              <a:t>Relation Attention</a:t>
            </a:r>
            <a:r>
              <a:rPr lang="zh-CN" altLang="en-US"/>
              <a:t>模块中</a:t>
            </a:r>
            <a:r>
              <a:rPr lang="en-US" altLang="zh-CN" b="1"/>
              <a:t>Transformer</a:t>
            </a:r>
            <a:r>
              <a:rPr lang="zh-CN" altLang="en-US" b="1"/>
              <a:t>层数</a:t>
            </a:r>
            <a:r>
              <a:rPr lang="zh-CN" altLang="en-US"/>
              <a:t>：</a:t>
            </a:r>
            <a:r>
              <a:rPr lang="en-US" altLang="zh-CN"/>
              <a:t>Transformer</a:t>
            </a:r>
            <a:r>
              <a:rPr lang="zh-CN" altLang="en-US"/>
              <a:t>层数更多会带来识别率上的提升，但是速度会下降，（</a:t>
            </a:r>
            <a:r>
              <a:rPr lang="en-US" altLang="zh-CN"/>
              <a:t>2,2</a:t>
            </a:r>
            <a:r>
              <a:rPr lang="zh-CN" altLang="en-US"/>
              <a:t>）是个折中的选择。（</a:t>
            </a:r>
            <a:r>
              <a:rPr lang="zh-CN" altLang="en-US" b="1"/>
              <a:t>思考</a:t>
            </a:r>
            <a:r>
              <a:rPr lang="zh-CN" altLang="en-US"/>
              <a:t>：原</a:t>
            </a:r>
            <a:r>
              <a:rPr lang="en-US" altLang="zh-CN"/>
              <a:t>BERT</a:t>
            </a:r>
            <a:r>
              <a:rPr lang="zh-CN" altLang="en-US"/>
              <a:t>模型最小的</a:t>
            </a:r>
            <a:r>
              <a:rPr lang="en-US" altLang="zh-CN"/>
              <a:t>model</a:t>
            </a:r>
            <a:r>
              <a:rPr lang="zh-CN" altLang="en-US"/>
              <a:t>都有</a:t>
            </a:r>
            <a:r>
              <a:rPr lang="en-US" altLang="zh-CN"/>
              <a:t>12</a:t>
            </a:r>
            <a:r>
              <a:rPr lang="zh-CN" altLang="en-US"/>
              <a:t>个</a:t>
            </a:r>
            <a:r>
              <a:rPr lang="en-US" altLang="zh-CN"/>
              <a:t>layer</a:t>
            </a:r>
            <a:r>
              <a:rPr lang="zh-CN" altLang="en-US"/>
              <a:t>，这里只</a:t>
            </a:r>
            <a:r>
              <a:rPr lang="en-US" altLang="zh-CN"/>
              <a:t>po</a:t>
            </a:r>
            <a:r>
              <a:rPr lang="zh-CN" altLang="en-US"/>
              <a:t>出了</a:t>
            </a:r>
            <a:r>
              <a:rPr lang="en-US" altLang="zh-CN"/>
              <a:t>2</a:t>
            </a:r>
            <a:r>
              <a:rPr lang="zh-CN" altLang="en-US"/>
              <a:t>个的结果，推测多个</a:t>
            </a:r>
            <a:r>
              <a:rPr lang="en-US" altLang="zh-CN"/>
              <a:t>layer</a:t>
            </a:r>
            <a:r>
              <a:rPr lang="zh-CN" altLang="en-US"/>
              <a:t>并没带来显著的效果，也侧面说明了没必要太关注</a:t>
            </a:r>
            <a:r>
              <a:rPr lang="en-US" altLang="zh-CN"/>
              <a:t>OCR</a:t>
            </a:r>
            <a:r>
              <a:rPr lang="zh-CN" altLang="en-US"/>
              <a:t>任务的语义信息，对于不规则文本可能</a:t>
            </a:r>
            <a:r>
              <a:rPr lang="en-US" altLang="zh-CN"/>
              <a:t>2D</a:t>
            </a:r>
            <a:r>
              <a:rPr lang="zh-CN" altLang="en-US"/>
              <a:t>空间信息更加重要）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60110" y="1242060"/>
            <a:ext cx="5386705" cy="133286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5650" y="2723515"/>
            <a:ext cx="5988050" cy="12446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9475" y="4150360"/>
            <a:ext cx="5739765" cy="125920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矫正类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SATRN</a:t>
            </a:r>
            <a:r>
              <a:rPr lang="zh-CN" altLang="en-US"/>
              <a:t>（论文说会开源）：On Recognizing Texts of Arbitrary Shapes with 2D Self-Attention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本文特点</a:t>
            </a:r>
            <a:endParaRPr lang="zh-CN" altLang="en-US"/>
          </a:p>
          <a:p>
            <a:pPr lvl="1"/>
            <a:r>
              <a:rPr lang="zh-CN" altLang="en-US"/>
              <a:t>受</a:t>
            </a:r>
            <a:r>
              <a:rPr lang="en-US" altLang="zh-CN"/>
              <a:t>Transformer</a:t>
            </a:r>
            <a:r>
              <a:rPr lang="zh-CN" altLang="en-US"/>
              <a:t>启发</a:t>
            </a:r>
            <a:endParaRPr lang="zh-CN" altLang="en-US"/>
          </a:p>
          <a:p>
            <a:pPr lvl="1"/>
            <a:r>
              <a:rPr lang="zh-CN" altLang="en-US"/>
              <a:t>使用</a:t>
            </a:r>
            <a:r>
              <a:rPr lang="en-US" altLang="zh-CN"/>
              <a:t>2D feature map</a:t>
            </a:r>
            <a:r>
              <a:rPr lang="zh-CN" altLang="en-US"/>
              <a:t>，不压缩</a:t>
            </a:r>
            <a:r>
              <a:rPr lang="en-US" altLang="zh-CN"/>
              <a:t>H</a:t>
            </a:r>
            <a:r>
              <a:rPr lang="zh-CN" altLang="en-US"/>
              <a:t>方向，并保留</a:t>
            </a:r>
            <a:r>
              <a:rPr lang="en-US" altLang="zh-CN"/>
              <a:t>H</a:t>
            </a:r>
            <a:r>
              <a:rPr lang="zh-CN" altLang="en-US"/>
              <a:t>方向位置信息</a:t>
            </a:r>
            <a:endParaRPr lang="zh-CN" altLang="en-US"/>
          </a:p>
          <a:p>
            <a:pPr lvl="1"/>
            <a:r>
              <a:rPr lang="zh-CN" altLang="en-US" b="1"/>
              <a:t>对</a:t>
            </a:r>
            <a:r>
              <a:rPr lang="en-US" altLang="zh-CN" b="1"/>
              <a:t>Transformer</a:t>
            </a:r>
            <a:r>
              <a:rPr lang="zh-CN" altLang="en-US" b="1"/>
              <a:t>模块做了改进，让其</a:t>
            </a:r>
            <a:r>
              <a:rPr lang="en-US" altLang="zh-CN" b="1"/>
              <a:t>self-attention</a:t>
            </a:r>
            <a:r>
              <a:rPr lang="zh-CN" altLang="en-US" b="1"/>
              <a:t>更适应</a:t>
            </a:r>
            <a:r>
              <a:rPr lang="en-US" altLang="zh-CN" b="1"/>
              <a:t>2D feature map</a:t>
            </a:r>
            <a:r>
              <a:rPr lang="zh-CN" altLang="en-US" b="1"/>
              <a:t>的输入</a:t>
            </a:r>
            <a:endParaRPr lang="zh-CN" altLang="en-US" b="1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52905" y="3589655"/>
            <a:ext cx="6858000" cy="1704975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SATRN</a:t>
            </a:r>
            <a:r>
              <a:rPr lang="zh-CN" altLang="en-US"/>
              <a:t>：On Recognizing Texts of Arbitrary Shapes with 2D Self-Attention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60020" y="1229995"/>
            <a:ext cx="7081520" cy="5551805"/>
          </a:xfrm>
        </p:spPr>
        <p:txBody>
          <a:bodyPr>
            <a:noAutofit/>
          </a:bodyPr>
          <a:p>
            <a:r>
              <a:rPr lang="zh-CN" altLang="en-US"/>
              <a:t>与原有</a:t>
            </a:r>
            <a:r>
              <a:rPr lang="en-US" altLang="zh-CN"/>
              <a:t>Transformer</a:t>
            </a:r>
            <a:r>
              <a:rPr lang="zh-CN" altLang="en-US"/>
              <a:t>结构不同点（区别都在于</a:t>
            </a:r>
            <a:r>
              <a:rPr lang="en-US" altLang="zh-CN"/>
              <a:t>Encoder</a:t>
            </a:r>
            <a:r>
              <a:rPr lang="zh-CN" altLang="en-US"/>
              <a:t>）：</a:t>
            </a:r>
            <a:endParaRPr lang="zh-CN" altLang="en-US"/>
          </a:p>
          <a:p>
            <a:pPr lvl="1"/>
            <a:r>
              <a:rPr lang="en-US" altLang="zh-CN"/>
              <a:t>Shallow CNN</a:t>
            </a:r>
            <a:r>
              <a:rPr lang="zh-CN" altLang="en-US"/>
              <a:t>（之前的</a:t>
            </a:r>
            <a:r>
              <a:rPr lang="en-US" altLang="zh-CN"/>
              <a:t>2D</a:t>
            </a:r>
            <a:r>
              <a:rPr lang="zh-CN" altLang="en-US"/>
              <a:t>方法都使用</a:t>
            </a:r>
            <a:r>
              <a:rPr lang="en-US" altLang="zh-CN"/>
              <a:t>ResNet</a:t>
            </a:r>
            <a:r>
              <a:rPr lang="zh-CN" altLang="en-US"/>
              <a:t>提取图像特征，这里只用了</a:t>
            </a:r>
            <a:r>
              <a:rPr lang="en-US" altLang="zh-CN"/>
              <a:t>2</a:t>
            </a:r>
            <a:r>
              <a:rPr lang="zh-CN" altLang="en-US"/>
              <a:t>层卷积，目的是为了减少计算量）</a:t>
            </a:r>
            <a:endParaRPr lang="en-US" altLang="zh-CN"/>
          </a:p>
          <a:p>
            <a:pPr lvl="1"/>
            <a:r>
              <a:rPr lang="zh-CN" altLang="en-US"/>
              <a:t>Adaptive 2D positional encoding</a:t>
            </a:r>
            <a:endParaRPr lang="zh-CN" altLang="en-US"/>
          </a:p>
          <a:p>
            <a:pPr lvl="1"/>
            <a:r>
              <a:rPr lang="zh-CN" altLang="en-US"/>
              <a:t>Locality-aware feedforward layer</a:t>
            </a:r>
            <a:endParaRPr lang="zh-CN" altLang="en-US" b="1"/>
          </a:p>
          <a:p>
            <a:pPr lvl="0"/>
            <a:r>
              <a:rPr lang="zh-CN" altLang="en-US" b="1"/>
              <a:t>Shallow CNN block（非常简单的</a:t>
            </a:r>
            <a:r>
              <a:rPr lang="en-US" altLang="zh-CN" b="1"/>
              <a:t>CNN</a:t>
            </a:r>
            <a:r>
              <a:rPr lang="zh-CN" altLang="en-US" b="1"/>
              <a:t>）</a:t>
            </a:r>
            <a:endParaRPr lang="zh-CN" altLang="en-US" b="1"/>
          </a:p>
          <a:p>
            <a:pPr lvl="1"/>
            <a:r>
              <a:rPr lang="en-US" altLang="zh-CN"/>
              <a:t>2</a:t>
            </a:r>
            <a:r>
              <a:rPr lang="zh-CN" altLang="en-US"/>
              <a:t>个</a:t>
            </a:r>
            <a:r>
              <a:rPr lang="en-US" altLang="zh-CN"/>
              <a:t>3*3</a:t>
            </a:r>
            <a:r>
              <a:rPr lang="zh-CN" altLang="en-US"/>
              <a:t>卷积，每个后面接</a:t>
            </a:r>
            <a:r>
              <a:rPr lang="en-US" altLang="zh-CN"/>
              <a:t>2*2pooling</a:t>
            </a:r>
            <a:r>
              <a:rPr lang="zh-CN" altLang="en-US"/>
              <a:t>（</a:t>
            </a:r>
            <a:r>
              <a:rPr lang="en-US" altLang="zh-CN"/>
              <a:t>stride=2</a:t>
            </a:r>
            <a:r>
              <a:rPr lang="zh-CN" altLang="en-US"/>
              <a:t>），即原图缩小</a:t>
            </a:r>
            <a:r>
              <a:rPr lang="en-US" altLang="zh-CN"/>
              <a:t>4</a:t>
            </a:r>
            <a:r>
              <a:rPr lang="zh-CN" altLang="en-US"/>
              <a:t>倍。理论上可以直接将图片输入</a:t>
            </a:r>
            <a:r>
              <a:rPr lang="en-US" altLang="zh-CN"/>
              <a:t>self-attention</a:t>
            </a:r>
            <a:r>
              <a:rPr lang="zh-CN" altLang="en-US"/>
              <a:t>模块，但是会带来很大的计算负担，但如果卷积过多，模型性能会下降。</a:t>
            </a:r>
            <a:endParaRPr lang="zh-CN" altLang="en-US"/>
          </a:p>
          <a:p>
            <a:pPr lvl="0"/>
            <a:r>
              <a:rPr lang="zh-CN" altLang="en-US" b="1"/>
              <a:t>Adaptive 2D positional encoding</a:t>
            </a:r>
            <a:endParaRPr lang="zh-CN" altLang="en-US" b="1"/>
          </a:p>
          <a:p>
            <a:pPr lvl="1"/>
            <a:r>
              <a:rPr lang="zh-CN" altLang="en-US"/>
              <a:t>问题：不规则文本识别中，找到字符的位置很重要，之前使用</a:t>
            </a:r>
            <a:r>
              <a:rPr lang="en-US" altLang="zh-CN"/>
              <a:t>transformer</a:t>
            </a:r>
            <a:r>
              <a:rPr lang="zh-CN" altLang="en-US"/>
              <a:t>的方法丢失了</a:t>
            </a:r>
            <a:r>
              <a:rPr lang="en-US" altLang="zh-CN"/>
              <a:t>2D</a:t>
            </a:r>
            <a:r>
              <a:rPr lang="zh-CN" altLang="en-US"/>
              <a:t>位置信息。然而和</a:t>
            </a:r>
            <a:r>
              <a:rPr lang="en-US" altLang="zh-CN"/>
              <a:t>nlp</a:t>
            </a:r>
            <a:r>
              <a:rPr lang="zh-CN" altLang="en-US"/>
              <a:t>任务不同的是，图片中单个字符所占的位置（尺寸）是不固定的，所以需要一个自适应方法。</a:t>
            </a:r>
            <a:endParaRPr lang="zh-CN" altLang="en-US"/>
          </a:p>
          <a:p>
            <a:pPr lvl="0"/>
            <a:r>
              <a:rPr lang="zh-CN" altLang="en-US" b="1"/>
              <a:t>Locality-aware feedforward layer</a:t>
            </a:r>
            <a:endParaRPr lang="zh-CN" altLang="en-US" b="1"/>
          </a:p>
          <a:p>
            <a:pPr lvl="1"/>
            <a:r>
              <a:rPr lang="en-US" altLang="zh-CN"/>
              <a:t>self-attention</a:t>
            </a:r>
            <a:r>
              <a:rPr lang="zh-CN" altLang="en-US"/>
              <a:t>只擅长捕捉序列信息，不擅长捕捉局部空间特征，于是在</a:t>
            </a:r>
            <a:r>
              <a:rPr lang="en-US" altLang="zh-CN"/>
              <a:t>encoder</a:t>
            </a:r>
            <a:r>
              <a:rPr lang="zh-CN" altLang="en-US"/>
              <a:t>中原来的</a:t>
            </a:r>
            <a:r>
              <a:rPr lang="en-US" altLang="zh-CN"/>
              <a:t>feedforward layer</a:t>
            </a:r>
            <a:r>
              <a:rPr lang="zh-CN" altLang="en-US"/>
              <a:t>（每个位置单独）不适用，改用Locality-aware feedforward layer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rcRect l="2691" t="1718" r="4221"/>
          <a:stretch>
            <a:fillRect/>
          </a:stretch>
        </p:blipFill>
        <p:spPr>
          <a:xfrm>
            <a:off x="7542530" y="177165"/>
            <a:ext cx="4380230" cy="514858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5640" y="5471795"/>
            <a:ext cx="3310255" cy="1310005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48380" y="2628900"/>
            <a:ext cx="4124325" cy="51435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rcRect t="7792"/>
          <a:stretch>
            <a:fillRect/>
          </a:stretch>
        </p:blipFill>
        <p:spPr>
          <a:xfrm>
            <a:off x="4189730" y="1804670"/>
            <a:ext cx="5343525" cy="67627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SATRN</a:t>
            </a:r>
            <a:r>
              <a:rPr lang="zh-CN" altLang="en-US"/>
              <a:t>：On Recognizing Texts of Arbitrary Shapes with 2D Self-Attention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516380"/>
            <a:ext cx="9194800" cy="4508500"/>
          </a:xfrm>
        </p:spPr>
        <p:txBody>
          <a:bodyPr>
            <a:noAutofit/>
          </a:bodyPr>
          <a:p>
            <a:r>
              <a:rPr lang="zh-CN" altLang="en-US" b="1"/>
              <a:t>Adaptive 2D positional encoding</a:t>
            </a:r>
            <a:endParaRPr lang="zh-CN" altLang="en-US" b="1"/>
          </a:p>
          <a:p>
            <a:pPr lvl="1"/>
            <a:r>
              <a:rPr lang="en-US" altLang="zh-CN"/>
              <a:t>attention</a:t>
            </a:r>
            <a:r>
              <a:rPr lang="zh-CN" altLang="en-US"/>
              <a:t>权重计算公式：</a:t>
            </a:r>
            <a:endParaRPr lang="zh-CN" altLang="en-US"/>
          </a:p>
          <a:p>
            <a:pPr lvl="1"/>
            <a:endParaRPr lang="zh-CN" altLang="en-US"/>
          </a:p>
          <a:p>
            <a:pPr lvl="1"/>
            <a:endParaRPr lang="zh-CN" altLang="en-US"/>
          </a:p>
          <a:p>
            <a:pPr lvl="1"/>
            <a:r>
              <a:rPr lang="zh-CN" altLang="en-US"/>
              <a:t>不加</a:t>
            </a:r>
            <a:r>
              <a:rPr lang="en-US" altLang="zh-CN"/>
              <a:t>position</a:t>
            </a:r>
            <a:r>
              <a:rPr lang="zh-CN" altLang="en-US"/>
              <a:t>信息：</a:t>
            </a:r>
            <a:endParaRPr lang="zh-CN" altLang="en-US"/>
          </a:p>
          <a:p>
            <a:pPr lvl="1"/>
            <a:endParaRPr lang="zh-CN" altLang="en-US"/>
          </a:p>
          <a:p>
            <a:pPr lvl="1"/>
            <a:r>
              <a:rPr lang="zh-CN" altLang="en-US"/>
              <a:t>本文加</a:t>
            </a:r>
            <a:r>
              <a:rPr lang="en-US" altLang="zh-CN"/>
              <a:t>position</a:t>
            </a:r>
            <a:r>
              <a:rPr lang="zh-CN" altLang="en-US"/>
              <a:t>信息：</a:t>
            </a:r>
            <a:endParaRPr lang="zh-CN" altLang="en-US"/>
          </a:p>
          <a:p>
            <a:pPr lvl="1"/>
            <a:endParaRPr lang="zh-CN" altLang="en-US"/>
          </a:p>
          <a:p>
            <a:pPr lvl="1"/>
            <a:endParaRPr lang="zh-CN" altLang="en-US"/>
          </a:p>
          <a:p>
            <a:pPr lvl="1"/>
            <a:endParaRPr lang="zh-CN" altLang="en-US"/>
          </a:p>
          <a:p>
            <a:pPr lvl="1"/>
            <a:endParaRPr lang="zh-CN" altLang="en-US"/>
          </a:p>
          <a:p>
            <a:pPr lvl="1"/>
            <a:endParaRPr lang="zh-CN" altLang="en-US"/>
          </a:p>
          <a:p>
            <a:pPr lvl="1"/>
            <a:endParaRPr lang="zh-CN" altLang="en-US"/>
          </a:p>
          <a:p>
            <a:pPr lvl="1"/>
            <a:endParaRPr lang="zh-CN" altLang="en-US"/>
          </a:p>
          <a:p>
            <a:pPr lvl="1"/>
            <a:endParaRPr lang="zh-CN" altLang="en-US"/>
          </a:p>
          <a:p>
            <a:pPr lvl="1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3480" y="3291205"/>
            <a:ext cx="6296025" cy="44767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3480" y="3902710"/>
            <a:ext cx="3409950" cy="40957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8660" y="4488815"/>
            <a:ext cx="3448050" cy="9525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64050" y="4526915"/>
            <a:ext cx="4572000" cy="91440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9345295" y="4661535"/>
            <a:ext cx="228536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g(E)</a:t>
            </a:r>
            <a:r>
              <a:rPr lang="zh-CN" altLang="en-US"/>
              <a:t>是特征图的全局</a:t>
            </a:r>
            <a:r>
              <a:rPr lang="en-US" altLang="zh-CN"/>
              <a:t>average-pooling</a:t>
            </a:r>
            <a:endParaRPr lang="en-US" altLang="zh-CN"/>
          </a:p>
        </p:txBody>
      </p:sp>
      <p:sp>
        <p:nvSpPr>
          <p:cNvPr id="13" name="文本框 12"/>
          <p:cNvSpPr txBox="1"/>
          <p:nvPr/>
        </p:nvSpPr>
        <p:spPr>
          <a:xfrm>
            <a:off x="872490" y="5699760"/>
            <a:ext cx="99758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思考：由于每个像素点</a:t>
            </a:r>
            <a:r>
              <a:rPr lang="en-US" altLang="zh-CN"/>
              <a:t>h</a:t>
            </a:r>
            <a:r>
              <a:rPr lang="zh-CN" altLang="en-US"/>
              <a:t>和</a:t>
            </a:r>
            <a:r>
              <a:rPr lang="en-US" altLang="zh-CN"/>
              <a:t>w</a:t>
            </a:r>
            <a:r>
              <a:rPr lang="zh-CN" altLang="en-US"/>
              <a:t>方向的位置重要程度不同，所以</a:t>
            </a:r>
            <a:r>
              <a:rPr lang="zh-CN" altLang="en-US">
                <a:sym typeface="+mn-ea"/>
              </a:rPr>
              <a:t>添加可学习的参数，控制</a:t>
            </a:r>
            <a:r>
              <a:rPr lang="en-US" altLang="zh-CN">
                <a:sym typeface="+mn-ea"/>
              </a:rPr>
              <a:t>h</a:t>
            </a:r>
            <a:r>
              <a:rPr lang="zh-CN" altLang="en-US">
                <a:sym typeface="+mn-ea"/>
              </a:rPr>
              <a:t>和</a:t>
            </a:r>
            <a:r>
              <a:rPr lang="en-US" altLang="zh-CN">
                <a:sym typeface="+mn-ea"/>
              </a:rPr>
              <a:t>w</a:t>
            </a:r>
            <a:r>
              <a:rPr lang="zh-CN" altLang="en-US">
                <a:sym typeface="+mn-ea"/>
              </a:rPr>
              <a:t>两个方向位置向量的权重，有助于不规则文本</a:t>
            </a:r>
            <a:r>
              <a:rPr lang="en-US" altLang="zh-CN">
                <a:sym typeface="+mn-ea"/>
              </a:rPr>
              <a:t>2D</a:t>
            </a:r>
            <a:r>
              <a:rPr lang="zh-CN" altLang="en-US">
                <a:sym typeface="+mn-ea"/>
              </a:rPr>
              <a:t>信息的获取。</a:t>
            </a:r>
            <a:endParaRPr lang="zh-CN" altLang="en-US">
              <a:sym typeface="+mn-ea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SATRN</a:t>
            </a:r>
            <a:r>
              <a:rPr lang="zh-CN" altLang="en-US"/>
              <a:t>：On Recognizing Texts of Arbitrary Shapes with 2D Self-Attention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516380"/>
            <a:ext cx="6143625" cy="4508500"/>
          </a:xfrm>
        </p:spPr>
        <p:txBody>
          <a:bodyPr>
            <a:noAutofit/>
          </a:bodyPr>
          <a:p>
            <a:r>
              <a:rPr lang="zh-CN" altLang="en-US" b="1"/>
              <a:t>实验</a:t>
            </a:r>
            <a:endParaRPr lang="zh-CN" altLang="en-US" b="1"/>
          </a:p>
          <a:p>
            <a:pPr lvl="1"/>
            <a:r>
              <a:rPr lang="en-US" b="1"/>
              <a:t>Encoder</a:t>
            </a:r>
            <a:r>
              <a:rPr lang="zh-CN" altLang="en-US"/>
              <a:t>：</a:t>
            </a:r>
            <a:r>
              <a:rPr lang="en-US"/>
              <a:t>SATRN</a:t>
            </a:r>
            <a:r>
              <a:rPr lang="zh-CN" altLang="en-US"/>
              <a:t>的</a:t>
            </a:r>
            <a:r>
              <a:rPr lang="en-US" altLang="zh-CN"/>
              <a:t>2D Encoder</a:t>
            </a:r>
            <a:r>
              <a:rPr lang="zh-CN" altLang="en-US"/>
              <a:t>效果比</a:t>
            </a:r>
            <a:r>
              <a:rPr lang="en-US" altLang="zh-CN"/>
              <a:t>ResNet</a:t>
            </a:r>
            <a:r>
              <a:rPr lang="zh-CN" altLang="en-US"/>
              <a:t>好很多，且参数更少、</a:t>
            </a:r>
            <a:r>
              <a:rPr lang="en-US" altLang="zh-CN"/>
              <a:t>FLOPs</a:t>
            </a:r>
            <a:r>
              <a:rPr lang="zh-CN" altLang="en-US"/>
              <a:t>更小</a:t>
            </a:r>
            <a:endParaRPr lang="zh-CN" altLang="en-US"/>
          </a:p>
          <a:p>
            <a:pPr lvl="1"/>
            <a:r>
              <a:rPr b="1">
                <a:solidFill>
                  <a:srgbClr val="FF0000"/>
                </a:solidFill>
              </a:rPr>
              <a:t>Adaptive 2D positional encoding</a:t>
            </a:r>
            <a:r>
              <a:rPr lang="zh-CN"/>
              <a:t>：</a:t>
            </a:r>
            <a:endParaRPr lang="zh-CN"/>
          </a:p>
          <a:p>
            <a:pPr lvl="2"/>
            <a:r>
              <a:rPr lang="en-US" altLang="zh-CN" sz="1600"/>
              <a:t>A2DPE</a:t>
            </a:r>
            <a:r>
              <a:rPr lang="zh-CN" altLang="en-US" sz="1600"/>
              <a:t>的</a:t>
            </a:r>
            <a:r>
              <a:rPr lang="en-US" altLang="zh-CN" sz="1600"/>
              <a:t>positional encoding</a:t>
            </a:r>
            <a:r>
              <a:rPr lang="zh-CN" altLang="en-US" sz="1600"/>
              <a:t>比其他的好</a:t>
            </a:r>
            <a:endParaRPr lang="zh-CN" altLang="en-US" sz="1600"/>
          </a:p>
          <a:p>
            <a:pPr lvl="2"/>
            <a:r>
              <a:rPr lang="zh-CN"/>
              <a:t>作者统计了对于不同倾斜程度的图片对应</a:t>
            </a:r>
            <a:r>
              <a:rPr lang="en-US" altLang="zh-CN">
                <a:latin typeface="Arial" panose="02080604020202020204" pitchFamily="34" charset="0"/>
                <a:cs typeface="Arial" panose="02080604020202020204" pitchFamily="34" charset="0"/>
                <a:sym typeface="+mn-ea"/>
              </a:rPr>
              <a:t>α/β</a:t>
            </a:r>
            <a:r>
              <a:rPr lang="zh-CN" altLang="en-US">
                <a:latin typeface="Arial" panose="02080604020202020204" pitchFamily="34" charset="0"/>
                <a:cs typeface="Arial" panose="02080604020202020204" pitchFamily="34" charset="0"/>
                <a:sym typeface="+mn-ea"/>
              </a:rPr>
              <a:t>，结果验证了这种</a:t>
            </a:r>
            <a:r>
              <a:rPr lang="en-US" altLang="zh-CN">
                <a:latin typeface="Arial" panose="02080604020202020204" pitchFamily="34" charset="0"/>
                <a:cs typeface="Arial" panose="02080604020202020204" pitchFamily="34" charset="0"/>
                <a:sym typeface="+mn-ea"/>
              </a:rPr>
              <a:t>PE</a:t>
            </a:r>
            <a:r>
              <a:rPr lang="zh-CN" altLang="en-US">
                <a:latin typeface="Arial" panose="02080604020202020204" pitchFamily="34" charset="0"/>
                <a:cs typeface="Arial" panose="02080604020202020204" pitchFamily="34" charset="0"/>
                <a:sym typeface="+mn-ea"/>
              </a:rPr>
              <a:t>设计的有效性：</a:t>
            </a:r>
            <a:endParaRPr lang="zh-CN" altLang="en-US">
              <a:latin typeface="Arial" panose="02080604020202020204" pitchFamily="34" charset="0"/>
              <a:cs typeface="Arial" panose="02080604020202020204" pitchFamily="34" charset="0"/>
              <a:sym typeface="+mn-ea"/>
            </a:endParaRPr>
          </a:p>
          <a:p>
            <a:pPr lvl="3"/>
            <a:r>
              <a:rPr lang="zh-CN" altLang="en-US">
                <a:latin typeface="Arial" panose="02080604020202020204" pitchFamily="34" charset="0"/>
                <a:cs typeface="Arial" panose="02080604020202020204" pitchFamily="34" charset="0"/>
                <a:sym typeface="+mn-ea"/>
              </a:rPr>
              <a:t>水平图片</a:t>
            </a:r>
            <a:r>
              <a:rPr lang="en-US" altLang="zh-CN">
                <a:latin typeface="Arial" panose="02080604020202020204" pitchFamily="34" charset="0"/>
                <a:cs typeface="Arial" panose="02080604020202020204" pitchFamily="34" charset="0"/>
                <a:sym typeface="+mn-ea"/>
              </a:rPr>
              <a:t>α</a:t>
            </a:r>
            <a:r>
              <a:rPr lang="zh-CN" altLang="en-US">
                <a:latin typeface="Arial" panose="02080604020202020204" pitchFamily="34" charset="0"/>
                <a:cs typeface="Arial" panose="02080604020202020204" pitchFamily="34" charset="0"/>
                <a:sym typeface="+mn-ea"/>
              </a:rPr>
              <a:t>较小，</a:t>
            </a:r>
            <a:r>
              <a:rPr lang="en-US" altLang="zh-CN">
                <a:latin typeface="Arial" panose="02080604020202020204" pitchFamily="34" charset="0"/>
                <a:cs typeface="Arial" panose="02080604020202020204" pitchFamily="34" charset="0"/>
                <a:sym typeface="+mn-ea"/>
              </a:rPr>
              <a:t>β</a:t>
            </a:r>
            <a:r>
              <a:rPr lang="zh-CN" altLang="en-US">
                <a:latin typeface="Arial" panose="02080604020202020204" pitchFamily="34" charset="0"/>
                <a:cs typeface="Arial" panose="02080604020202020204" pitchFamily="34" charset="0"/>
                <a:sym typeface="+mn-ea"/>
              </a:rPr>
              <a:t>较大，说明水平方向的位置信息更重要</a:t>
            </a:r>
            <a:endParaRPr lang="zh-CN" altLang="en-US">
              <a:latin typeface="Arial" panose="02080604020202020204" pitchFamily="34" charset="0"/>
              <a:cs typeface="Arial" panose="02080604020202020204" pitchFamily="34" charset="0"/>
              <a:sym typeface="+mn-ea"/>
            </a:endParaRPr>
          </a:p>
          <a:p>
            <a:pPr lvl="3"/>
            <a:r>
              <a:rPr lang="zh-CN" altLang="en-US">
                <a:latin typeface="Arial" panose="02080604020202020204" pitchFamily="34" charset="0"/>
                <a:cs typeface="Arial" panose="02080604020202020204" pitchFamily="34" charset="0"/>
                <a:sym typeface="+mn-ea"/>
              </a:rPr>
              <a:t>竖直图片</a:t>
            </a:r>
            <a:r>
              <a:rPr lang="en-US" altLang="zh-CN">
                <a:latin typeface="Arial" panose="02080604020202020204" pitchFamily="34" charset="0"/>
                <a:cs typeface="Arial" panose="02080604020202020204" pitchFamily="34" charset="0"/>
                <a:sym typeface="+mn-ea"/>
              </a:rPr>
              <a:t>α</a:t>
            </a:r>
            <a:r>
              <a:rPr lang="zh-CN" altLang="en-US">
                <a:latin typeface="Arial" panose="02080604020202020204" pitchFamily="34" charset="0"/>
                <a:cs typeface="Arial" panose="02080604020202020204" pitchFamily="34" charset="0"/>
                <a:sym typeface="+mn-ea"/>
              </a:rPr>
              <a:t>较大，</a:t>
            </a:r>
            <a:r>
              <a:rPr lang="en-US" altLang="zh-CN">
                <a:latin typeface="Arial" panose="02080604020202020204" pitchFamily="34" charset="0"/>
                <a:cs typeface="Arial" panose="02080604020202020204" pitchFamily="34" charset="0"/>
                <a:sym typeface="+mn-ea"/>
              </a:rPr>
              <a:t>β</a:t>
            </a:r>
            <a:r>
              <a:rPr lang="zh-CN" altLang="en-US">
                <a:latin typeface="Arial" panose="02080604020202020204" pitchFamily="34" charset="0"/>
                <a:cs typeface="Arial" panose="02080604020202020204" pitchFamily="34" charset="0"/>
                <a:sym typeface="+mn-ea"/>
              </a:rPr>
              <a:t>较小，说明竖直方向的位置信息更重要</a:t>
            </a:r>
            <a:endParaRPr lang="zh-CN" altLang="en-US">
              <a:latin typeface="Arial" panose="02080604020202020204" pitchFamily="34" charset="0"/>
              <a:cs typeface="Arial" panose="02080604020202020204" pitchFamily="34" charset="0"/>
              <a:sym typeface="+mn-ea"/>
            </a:endParaRPr>
          </a:p>
          <a:p>
            <a:pPr lvl="1"/>
            <a:r>
              <a:rPr lang="zh-CN" altLang="en-US" b="1"/>
              <a:t>Locality-aware feedforward layer</a:t>
            </a:r>
            <a:r>
              <a:rPr lang="zh-CN" altLang="en-US"/>
              <a:t> ：卷积很有用，使用</a:t>
            </a:r>
            <a:r>
              <a:rPr lang="en-US" altLang="zh-CN"/>
              <a:t>separable</a:t>
            </a:r>
            <a:r>
              <a:rPr lang="zh-CN" altLang="en-US"/>
              <a:t>方式折中识别率和计算量</a:t>
            </a:r>
            <a:endParaRPr lang="zh-CN" altLang="en-US"/>
          </a:p>
          <a:p>
            <a:pPr lvl="1"/>
            <a:endParaRPr lang="zh-CN" altLang="en-US"/>
          </a:p>
          <a:p>
            <a:pPr lvl="1"/>
            <a:endParaRPr lang="zh-CN" altLang="en-US"/>
          </a:p>
          <a:p>
            <a:pPr lvl="1"/>
            <a:endParaRPr lang="zh-CN" altLang="en-US"/>
          </a:p>
          <a:p>
            <a:pPr lvl="1"/>
            <a:endParaRPr lang="zh-CN" altLang="en-US"/>
          </a:p>
          <a:p>
            <a:pPr lvl="1"/>
            <a:endParaRPr lang="zh-CN" altLang="en-US"/>
          </a:p>
          <a:p>
            <a:pPr lvl="1"/>
            <a:endParaRPr lang="zh-CN" altLang="en-US"/>
          </a:p>
          <a:p>
            <a:pPr lvl="1"/>
            <a:endParaRPr lang="zh-CN" altLang="en-US"/>
          </a:p>
          <a:p>
            <a:pPr lvl="1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14515" y="57785"/>
            <a:ext cx="4754245" cy="234061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4515" y="4681855"/>
            <a:ext cx="4542790" cy="203263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4515" y="2455545"/>
            <a:ext cx="4248785" cy="208280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7020" y="5140325"/>
            <a:ext cx="4325620" cy="1574165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SATRN</a:t>
            </a:r>
            <a:r>
              <a:rPr lang="zh-CN" altLang="en-US"/>
              <a:t>：On Recognizing Texts of Arbitrary Shapes with 2D Self-Attention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516380"/>
            <a:ext cx="5507990" cy="4508500"/>
          </a:xfrm>
        </p:spPr>
        <p:txBody>
          <a:bodyPr>
            <a:noAutofit/>
          </a:bodyPr>
          <a:p>
            <a:r>
              <a:rPr lang="zh-CN" altLang="en-US" b="1"/>
              <a:t>实验</a:t>
            </a:r>
            <a:endParaRPr lang="zh-CN" altLang="en-US" b="1"/>
          </a:p>
          <a:p>
            <a:pPr lvl="1"/>
            <a:r>
              <a:rPr lang="zh-CN" altLang="en-US"/>
              <a:t>应对旋转样本性能好（测试集筛选自</a:t>
            </a:r>
            <a:r>
              <a:rPr lang="en-US" altLang="zh-CN"/>
              <a:t>IC13</a:t>
            </a:r>
            <a:r>
              <a:rPr lang="zh-CN" altLang="en-US"/>
              <a:t>）</a:t>
            </a:r>
            <a:endParaRPr lang="zh-CN" altLang="en-US"/>
          </a:p>
          <a:p>
            <a:pPr lvl="1"/>
            <a:r>
              <a:rPr lang="zh-CN" altLang="en-US"/>
              <a:t>处理多行样本效果好（基于</a:t>
            </a:r>
            <a:r>
              <a:rPr lang="en-US" altLang="zh-CN"/>
              <a:t>SnythText</a:t>
            </a:r>
            <a:r>
              <a:rPr lang="zh-CN" altLang="en-US"/>
              <a:t>和</a:t>
            </a:r>
            <a:r>
              <a:rPr lang="en-US" altLang="zh-CN"/>
              <a:t>MJSynth</a:t>
            </a:r>
            <a:r>
              <a:rPr lang="zh-CN" altLang="en-US"/>
              <a:t>数据集创建训练集训练，从</a:t>
            </a:r>
            <a:r>
              <a:rPr lang="en-US" altLang="zh-CN">
                <a:sym typeface="+mn-ea"/>
              </a:rPr>
              <a:t>IC13</a:t>
            </a:r>
            <a:r>
              <a:rPr lang="zh-CN" altLang="en-US">
                <a:sym typeface="+mn-ea"/>
              </a:rPr>
              <a:t>中</a:t>
            </a:r>
            <a:r>
              <a:rPr lang="zh-CN" altLang="en-US"/>
              <a:t>筛选测试集测试）</a:t>
            </a:r>
            <a:endParaRPr lang="zh-CN" altLang="en-US"/>
          </a:p>
          <a:p>
            <a:pPr lvl="1"/>
            <a:endParaRPr lang="zh-CN" altLang="en-US"/>
          </a:p>
          <a:p>
            <a:pPr lvl="1"/>
            <a:endParaRPr lang="zh-CN" altLang="en-US"/>
          </a:p>
          <a:p>
            <a:pPr lvl="1"/>
            <a:endParaRPr lang="zh-CN" altLang="en-US"/>
          </a:p>
          <a:p>
            <a:pPr lvl="1"/>
            <a:endParaRPr lang="zh-CN" altLang="en-US"/>
          </a:p>
          <a:p>
            <a:pPr lvl="1"/>
            <a:endParaRPr lang="zh-CN" altLang="en-US"/>
          </a:p>
          <a:p>
            <a:pPr lvl="1"/>
            <a:endParaRPr lang="zh-CN" altLang="en-US"/>
          </a:p>
          <a:p>
            <a:pPr lvl="1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25590" y="1316990"/>
            <a:ext cx="5390515" cy="198183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2305" y="3964940"/>
            <a:ext cx="6426835" cy="229489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总结</a:t>
            </a:r>
            <a:r>
              <a:rPr lang="en-US" altLang="zh-CN"/>
              <a:t>——</a:t>
            </a:r>
            <a:r>
              <a:rPr lang="zh-CN" altLang="en-US"/>
              <a:t>可以考虑尝试的</a:t>
            </a:r>
            <a:r>
              <a:rPr lang="en-US" altLang="zh-CN"/>
              <a:t>trick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138555"/>
            <a:ext cx="10515600" cy="4351338"/>
          </a:xfrm>
        </p:spPr>
        <p:txBody>
          <a:bodyPr/>
          <a:p>
            <a:r>
              <a:rPr lang="zh-CN" altLang="en-US"/>
              <a:t>双向</a:t>
            </a:r>
            <a:r>
              <a:rPr lang="en-US" altLang="zh-CN"/>
              <a:t>decoder</a:t>
            </a:r>
            <a:endParaRPr lang="en-US" altLang="zh-CN"/>
          </a:p>
          <a:p>
            <a:r>
              <a:rPr lang="en-US" altLang="zh-CN"/>
              <a:t>decoder</a:t>
            </a:r>
            <a:r>
              <a:rPr lang="zh-CN" altLang="en-US"/>
              <a:t>中使用</a:t>
            </a:r>
            <a:r>
              <a:rPr lang="en-US" altLang="zh-CN"/>
              <a:t>beam search</a:t>
            </a:r>
            <a:endParaRPr lang="en-US" altLang="zh-CN"/>
          </a:p>
          <a:p>
            <a:r>
              <a:rPr lang="en-US" altLang="zh-CN"/>
              <a:t>2D</a:t>
            </a:r>
            <a:r>
              <a:rPr lang="zh-CN" altLang="en-US"/>
              <a:t>识别模型：</a:t>
            </a:r>
            <a:endParaRPr lang="zh-CN" altLang="en-US"/>
          </a:p>
          <a:p>
            <a:pPr lvl="1"/>
            <a:r>
              <a:rPr lang="zh-CN" altLang="en-US"/>
              <a:t>可以将</a:t>
            </a:r>
            <a:r>
              <a:rPr lang="en-US" altLang="zh-CN"/>
              <a:t>H&gt;W</a:t>
            </a:r>
            <a:r>
              <a:rPr lang="zh-CN" altLang="en-US"/>
              <a:t>的图片顺时针和逆时针各旋转</a:t>
            </a:r>
            <a:r>
              <a:rPr lang="en-US" altLang="zh-CN"/>
              <a:t>90</a:t>
            </a:r>
            <a:r>
              <a:rPr lang="zh-CN" altLang="en-US"/>
              <a:t>度识别，取得分最高结果</a:t>
            </a:r>
            <a:endParaRPr lang="en-US" altLang="zh-CN"/>
          </a:p>
          <a:p>
            <a:pPr lvl="1"/>
            <a:r>
              <a:rPr lang="zh-CN" altLang="en-US"/>
              <a:t>考虑怎么融入</a:t>
            </a:r>
            <a:r>
              <a:rPr lang="en-US" altLang="zh-CN"/>
              <a:t>2D</a:t>
            </a:r>
            <a:r>
              <a:rPr lang="zh-CN" altLang="en-US"/>
              <a:t>空间信息可能比叠加</a:t>
            </a:r>
            <a:r>
              <a:rPr lang="en-US" altLang="zh-CN"/>
              <a:t>Transformer</a:t>
            </a:r>
            <a:r>
              <a:rPr lang="zh-CN" altLang="en-US"/>
              <a:t>提取语义信息要更重要。</a:t>
            </a:r>
            <a:endParaRPr lang="en-US" altLang="zh-CN"/>
          </a:p>
          <a:p>
            <a:endParaRPr lang="en-US" altLang="zh-CN"/>
          </a:p>
        </p:txBody>
      </p:sp>
      <p:graphicFrame>
        <p:nvGraphicFramePr>
          <p:cNvPr id="4" name="表格 3"/>
          <p:cNvGraphicFramePr/>
          <p:nvPr/>
        </p:nvGraphicFramePr>
        <p:xfrm>
          <a:off x="2305050" y="3503295"/>
          <a:ext cx="7581900" cy="2781300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1181100"/>
                <a:gridCol w="15240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  <a:gridCol w="609600"/>
              </a:tblGrid>
              <a:tr h="210820"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000"/>
                    </a:p>
                  </a:txBody>
                  <a:tcPr marL="12700" marR="12700" marT="12700" vert="horz" anchor="b" anchorCtr="0"/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000"/>
                    </a:p>
                  </a:txBody>
                  <a:tcPr marL="12700" marR="12700" marT="12700" vert="horz" anchor="b" anchorCtr="0"/>
                </a:tc>
                <a:tc gridSpan="4"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/>
                        <a:t>Regular Text</a:t>
                      </a:r>
                      <a:endParaRPr lang="en-US" altLang="en-US" sz="1000"/>
                    </a:p>
                  </a:txBody>
                  <a:tcPr marL="12700" marR="12700" marT="12700" vert="horz" anchor="b" anchorCtr="0"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gridSpan="3"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/>
                        <a:t>Irregular Text</a:t>
                      </a:r>
                      <a:endParaRPr lang="en-US" altLang="en-US" sz="1000"/>
                    </a:p>
                  </a:txBody>
                  <a:tcPr marL="12700" marR="12700" marT="12700" vert="horz" anchor="b" anchorCtr="0"/>
                </a:tc>
                <a:tc hMerge="1">
                  <a:tcPr/>
                </a:tc>
                <a:tc hMerge="1">
                  <a:tcPr/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000"/>
                    </a:p>
                  </a:txBody>
                  <a:tcPr marL="12700" marR="12700" marT="12700" vert="horz" anchor="b" anchorCtr="0"/>
                </a:tc>
              </a:tr>
              <a:tr h="177800">
                <a:tc>
                  <a:txBody>
                    <a:bodyPr/>
                    <a:p>
                      <a:pPr indent="0">
                        <a:buNone/>
                      </a:pPr>
                      <a:endParaRPr lang="en-US" altLang="en-US" sz="1000"/>
                    </a:p>
                  </a:txBody>
                  <a:tcPr marL="12700" marR="12700" marT="12700" vert="horz" anchor="b" anchorCtr="0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000"/>
                        <a:t>训练数据</a:t>
                      </a:r>
                      <a:endParaRPr lang="zh-CN" altLang="en-US" sz="1000"/>
                    </a:p>
                  </a:txBody>
                  <a:tcPr marL="12700" marR="12700" marT="12700" vert="horz" anchor="b" anchorCtr="0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/>
                        <a:t>IIIT5K </a:t>
                      </a:r>
                      <a:endParaRPr lang="en-US" altLang="en-US" sz="1000"/>
                    </a:p>
                  </a:txBody>
                  <a:tcPr marL="12700" marR="12700" marT="12700" vert="horz" anchor="b" anchorCtr="0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/>
                        <a:t>SVT </a:t>
                      </a:r>
                      <a:endParaRPr lang="en-US" altLang="en-US" sz="1000"/>
                    </a:p>
                  </a:txBody>
                  <a:tcPr marL="12700" marR="12700" marT="12700" vert="horz" anchor="b" anchorCtr="0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/>
                        <a:t>IC13</a:t>
                      </a:r>
                      <a:endParaRPr lang="en-US" altLang="en-US" sz="1000"/>
                    </a:p>
                  </a:txBody>
                  <a:tcPr marL="12700" marR="12700" marT="12700" vert="horz" anchor="b" anchorCtr="0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/>
                        <a:t>IC03</a:t>
                      </a:r>
                      <a:endParaRPr lang="en-US" altLang="en-US" sz="1000"/>
                    </a:p>
                  </a:txBody>
                  <a:tcPr marL="12700" marR="12700" marT="12700" vert="horz" anchor="b" anchorCtr="0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/>
                        <a:t>IC15</a:t>
                      </a:r>
                      <a:endParaRPr lang="en-US" altLang="en-US" sz="1000"/>
                    </a:p>
                  </a:txBody>
                  <a:tcPr marL="12700" marR="12700" marT="12700" vert="horz" anchor="b" anchorCtr="0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/>
                        <a:t>SVTP</a:t>
                      </a:r>
                      <a:endParaRPr lang="en-US" altLang="en-US" sz="1000"/>
                    </a:p>
                  </a:txBody>
                  <a:tcPr marL="12700" marR="12700" marT="12700" vert="horz" anchor="b" anchorCtr="0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/>
                        <a:t>CT80</a:t>
                      </a:r>
                      <a:endParaRPr lang="en-US" altLang="en-US" sz="1000"/>
                    </a:p>
                  </a:txBody>
                  <a:tcPr marL="12700" marR="12700" marT="12700" vert="horz" anchor="b" anchorCtr="0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/>
                        <a:t>COCO-T</a:t>
                      </a:r>
                      <a:endParaRPr lang="en-US" altLang="en-US" sz="1000"/>
                    </a:p>
                  </a:txBody>
                  <a:tcPr marL="12700" marR="12700" marT="12700" vert="horz" anchor="b" anchorCtr="0"/>
                </a:tc>
              </a:tr>
              <a:tr h="33274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/>
                        <a:t>ASTER</a:t>
                      </a:r>
                      <a:endParaRPr lang="en-US" altLang="en-US" sz="1000"/>
                    </a:p>
                  </a:txBody>
                  <a:tcPr marL="12700" marR="12700" marT="12700" vert="horz" anchor="b" anchorCtr="0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/>
                        <a:t>90k+ST</a:t>
                      </a:r>
                      <a:endParaRPr lang="en-US" altLang="en-US" sz="1000"/>
                    </a:p>
                  </a:txBody>
                  <a:tcPr marL="12700" marR="12700" marT="12700" vert="horz" anchor="b" anchorCtr="0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/>
                        <a:t>93.4</a:t>
                      </a:r>
                      <a:endParaRPr lang="en-US" altLang="en-US" sz="1000"/>
                    </a:p>
                  </a:txBody>
                  <a:tcPr marL="12700" marR="12700" marT="12700" vert="horz" anchor="b" anchorCtr="0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1"/>
                        <a:t>93.6</a:t>
                      </a:r>
                      <a:endParaRPr lang="en-US" altLang="en-US" sz="1000" b="1"/>
                    </a:p>
                  </a:txBody>
                  <a:tcPr marL="12700" marR="12700" marT="12700" vert="horz" anchor="b" anchorCtr="0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/>
                        <a:t>91.8</a:t>
                      </a:r>
                      <a:endParaRPr lang="en-US" altLang="en-US" sz="1000"/>
                    </a:p>
                  </a:txBody>
                  <a:tcPr marL="12700" marR="12700" marT="12700" vert="horz" anchor="b" anchorCtr="0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/>
                        <a:t>94.5</a:t>
                      </a:r>
                      <a:endParaRPr lang="en-US" altLang="en-US" sz="1000"/>
                    </a:p>
                  </a:txBody>
                  <a:tcPr marL="12700" marR="12700" marT="12700" vert="horz" anchor="b" anchorCtr="0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/>
                        <a:t>76.1</a:t>
                      </a:r>
                      <a:endParaRPr lang="en-US" altLang="en-US" sz="1000"/>
                    </a:p>
                  </a:txBody>
                  <a:tcPr marL="12700" marR="12700" marT="12700" vert="horz" anchor="b" anchorCtr="0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/>
                        <a:t>78.5</a:t>
                      </a:r>
                      <a:endParaRPr lang="en-US" altLang="en-US" sz="1000"/>
                    </a:p>
                  </a:txBody>
                  <a:tcPr marL="12700" marR="12700" marT="12700" vert="horz" anchor="b" anchorCtr="0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/>
                        <a:t>79.5</a:t>
                      </a:r>
                      <a:endParaRPr lang="en-US" altLang="en-US" sz="1000"/>
                    </a:p>
                  </a:txBody>
                  <a:tcPr marL="12700" marR="12700" marT="12700" vert="horz" anchor="b" anchorCtr="0"/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zh-CN" altLang="en-US"/>
                    </a:p>
                  </a:txBody>
                  <a:tcPr marL="12700" marR="12700" marT="12700" vert="horz" anchor="b" anchorCtr="0"/>
                </a:tc>
              </a:tr>
              <a:tr h="17780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/>
                        <a:t>SAR</a:t>
                      </a:r>
                      <a:endParaRPr lang="en-US" altLang="en-US" sz="1000"/>
                    </a:p>
                  </a:txBody>
                  <a:tcPr marL="12700" marR="12700" marT="12700" vert="horz" anchor="b" anchorCtr="0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/>
                        <a:t>90k+ST+SA+真实数据集</a:t>
                      </a:r>
                      <a:endParaRPr lang="en-US" altLang="en-US" sz="1000"/>
                    </a:p>
                  </a:txBody>
                  <a:tcPr marL="12700" marR="12700" marT="12700" vert="horz" anchor="b" anchorCtr="0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/>
                        <a:t>95</a:t>
                      </a:r>
                      <a:endParaRPr lang="en-US" altLang="en-US" sz="1000"/>
                    </a:p>
                  </a:txBody>
                  <a:tcPr marL="12700" marR="12700" marT="12700" vert="horz" anchor="b" anchorCtr="0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/>
                        <a:t>91.2</a:t>
                      </a:r>
                      <a:endParaRPr lang="en-US" altLang="en-US" sz="1000"/>
                    </a:p>
                  </a:txBody>
                  <a:tcPr marL="12700" marR="12700" marT="12700" vert="horz" anchor="b" anchorCtr="0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/>
                        <a:t>94</a:t>
                      </a:r>
                      <a:endParaRPr lang="en-US" altLang="en-US" sz="1000"/>
                    </a:p>
                  </a:txBody>
                  <a:tcPr marL="12700" marR="12700" marT="12700" vert="horz" anchor="b" anchorCtr="0"/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zh-CN" altLang="en-US"/>
                    </a:p>
                  </a:txBody>
                  <a:tcPr marL="12700" marR="12700" marT="12700" vert="horz" anchor="b" anchorCtr="0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/>
                        <a:t>78.8</a:t>
                      </a:r>
                      <a:endParaRPr lang="en-US" altLang="en-US" sz="1000"/>
                    </a:p>
                  </a:txBody>
                  <a:tcPr marL="12700" marR="12700" marT="12700" vert="horz" anchor="b" anchorCtr="0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/>
                        <a:t>86.4</a:t>
                      </a:r>
                      <a:endParaRPr lang="en-US" altLang="en-US" sz="1000"/>
                    </a:p>
                  </a:txBody>
                  <a:tcPr marL="12700" marR="12700" marT="12700" vert="horz" anchor="b" anchorCtr="0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/>
                        <a:t>89.6</a:t>
                      </a:r>
                      <a:endParaRPr lang="en-US" altLang="en-US" sz="1000"/>
                    </a:p>
                  </a:txBody>
                  <a:tcPr marL="12700" marR="12700" marT="12700" vert="horz" anchor="b" anchorCtr="0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/>
                        <a:t>66.8</a:t>
                      </a:r>
                      <a:endParaRPr lang="en-US" altLang="en-US" sz="1000"/>
                    </a:p>
                  </a:txBody>
                  <a:tcPr marL="12700" marR="12700" marT="12700" vert="horz" anchor="b" anchorCtr="0"/>
                </a:tc>
              </a:tr>
              <a:tr h="17780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/>
                        <a:t>SAR</a:t>
                      </a:r>
                      <a:endParaRPr lang="en-US" altLang="en-US" sz="1000"/>
                    </a:p>
                  </a:txBody>
                  <a:tcPr marL="12700" marR="12700" marT="12700" vert="horz" anchor="b" anchorCtr="0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/>
                        <a:t>90k+ST+SA</a:t>
                      </a:r>
                      <a:endParaRPr lang="en-US" altLang="en-US" sz="1000"/>
                    </a:p>
                  </a:txBody>
                  <a:tcPr marL="12700" marR="12700" marT="12700" vert="horz" anchor="b" anchorCtr="0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/>
                        <a:t>91.5</a:t>
                      </a:r>
                      <a:endParaRPr lang="en-US" altLang="en-US" sz="1000"/>
                    </a:p>
                  </a:txBody>
                  <a:tcPr marL="12700" marR="12700" marT="12700" vert="horz" anchor="b" anchorCtr="0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/>
                        <a:t>84.5</a:t>
                      </a:r>
                      <a:endParaRPr lang="en-US" altLang="en-US" sz="1000"/>
                    </a:p>
                  </a:txBody>
                  <a:tcPr marL="12700" marR="12700" marT="12700" vert="horz" anchor="b" anchorCtr="0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/>
                        <a:t>91</a:t>
                      </a:r>
                      <a:endParaRPr lang="en-US" altLang="en-US" sz="1000"/>
                    </a:p>
                  </a:txBody>
                  <a:tcPr marL="12700" marR="12700" marT="12700" vert="horz" anchor="b" anchorCtr="0"/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zh-CN" altLang="en-US"/>
                    </a:p>
                  </a:txBody>
                  <a:tcPr marL="12700" marR="12700" marT="12700" vert="horz" anchor="b" anchorCtr="0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/>
                        <a:t>69.2</a:t>
                      </a:r>
                      <a:endParaRPr lang="en-US" altLang="en-US" sz="1000"/>
                    </a:p>
                  </a:txBody>
                  <a:tcPr marL="12700" marR="12700" marT="12700" vert="horz" anchor="b" anchorCtr="0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/>
                        <a:t>76.4</a:t>
                      </a:r>
                      <a:endParaRPr lang="en-US" altLang="en-US" sz="1000"/>
                    </a:p>
                  </a:txBody>
                  <a:tcPr marL="12700" marR="12700" marT="12700" vert="horz" anchor="b" anchorCtr="0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/>
                        <a:t>83.3</a:t>
                      </a:r>
                      <a:endParaRPr lang="en-US" altLang="en-US" sz="1000"/>
                    </a:p>
                  </a:txBody>
                  <a:tcPr marL="12700" marR="12700" marT="12700" vert="horz" anchor="b" anchorCtr="0"/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zh-CN" altLang="en-US"/>
                    </a:p>
                  </a:txBody>
                  <a:tcPr marL="12700" marR="12700" marT="12700" vert="horz" anchor="b" anchorCtr="0"/>
                </a:tc>
              </a:tr>
              <a:tr h="16510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/>
                        <a:t>CNN-Transformer</a:t>
                      </a:r>
                      <a:endParaRPr lang="en-US" altLang="en-US" sz="1000"/>
                    </a:p>
                  </a:txBody>
                  <a:tcPr marL="12700" marR="12700" marT="12700" vert="horz" anchor="b" anchorCtr="0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/>
                        <a:t>90k+ST+SA</a:t>
                      </a:r>
                      <a:endParaRPr lang="en-US" altLang="en-US" sz="1000"/>
                    </a:p>
                  </a:txBody>
                  <a:tcPr marL="12700" marR="12700" marT="12700" vert="horz" anchor="b" anchorCtr="0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1"/>
                        <a:t>94.2</a:t>
                      </a:r>
                      <a:endParaRPr lang="en-US" altLang="en-US" sz="1000" b="1"/>
                    </a:p>
                  </a:txBody>
                  <a:tcPr marL="12700" marR="12700" marT="12700" vert="horz" anchor="b" anchorCtr="0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/>
                        <a:t>89</a:t>
                      </a:r>
                      <a:endParaRPr lang="en-US" altLang="en-US" sz="1000"/>
                    </a:p>
                  </a:txBody>
                  <a:tcPr marL="12700" marR="12700" marT="12700" vert="horz" anchor="b" anchorCtr="0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/>
                        <a:t>92</a:t>
                      </a:r>
                      <a:endParaRPr lang="en-US" altLang="en-US" sz="1000"/>
                    </a:p>
                  </a:txBody>
                  <a:tcPr marL="12700" marR="12700" marT="12700" vert="horz" anchor="b" anchorCtr="0"/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zh-CN" altLang="en-US"/>
                    </a:p>
                  </a:txBody>
                  <a:tcPr marL="12700" marR="12700" marT="12700" vert="horz" anchor="b" anchorCtr="0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/>
                        <a:t>74.8</a:t>
                      </a:r>
                      <a:endParaRPr lang="en-US" altLang="en-US" sz="1000"/>
                    </a:p>
                  </a:txBody>
                  <a:tcPr marL="12700" marR="12700" marT="12700" vert="horz" anchor="b" anchorCtr="0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/>
                        <a:t>81.7</a:t>
                      </a:r>
                      <a:endParaRPr lang="en-US" altLang="en-US" sz="1000"/>
                    </a:p>
                  </a:txBody>
                  <a:tcPr marL="12700" marR="12700" marT="12700" vert="horz" anchor="b" anchorCtr="0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/>
                        <a:t>83.7</a:t>
                      </a:r>
                      <a:endParaRPr lang="en-US" altLang="en-US" sz="1000"/>
                    </a:p>
                  </a:txBody>
                  <a:tcPr marL="12700" marR="12700" marT="12700" vert="horz" anchor="b" anchorCtr="0"/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zh-CN" altLang="en-US"/>
                    </a:p>
                  </a:txBody>
                  <a:tcPr marL="12700" marR="12700" marT="12700" vert="horz" anchor="b" anchorCtr="0"/>
                </a:tc>
              </a:tr>
              <a:tr h="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/>
                        <a:t>CNN-BERT</a:t>
                      </a:r>
                      <a:endParaRPr lang="en-US" altLang="en-US" sz="1000"/>
                    </a:p>
                  </a:txBody>
                  <a:tcPr marL="12700" marR="12700" marT="12700" vert="horz" anchor="b" anchorCtr="0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/>
                        <a:t>90k+ST</a:t>
                      </a:r>
                      <a:endParaRPr lang="en-US" altLang="en-US" sz="1000"/>
                    </a:p>
                  </a:txBody>
                  <a:tcPr marL="12700" marR="12700" marT="12700" vert="horz" anchor="b" anchorCtr="0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/>
                        <a:t>94</a:t>
                      </a:r>
                      <a:endParaRPr lang="en-US" altLang="en-US" sz="1000"/>
                    </a:p>
                  </a:txBody>
                  <a:tcPr marL="12700" marR="12700" marT="12700" vert="horz" anchor="b" anchorCtr="0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/>
                        <a:t>90.1</a:t>
                      </a:r>
                      <a:endParaRPr lang="en-US" altLang="en-US" sz="1000"/>
                    </a:p>
                  </a:txBody>
                  <a:tcPr marL="12700" marR="12700" marT="12700" vert="horz" anchor="b" anchorCtr="0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/>
                        <a:t>92.7</a:t>
                      </a:r>
                      <a:endParaRPr lang="en-US" altLang="en-US" sz="1000"/>
                    </a:p>
                  </a:txBody>
                  <a:tcPr marL="12700" marR="12700" marT="12700" vert="horz" anchor="b" anchorCtr="0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/>
                        <a:t>94.3</a:t>
                      </a:r>
                      <a:endParaRPr lang="en-US" altLang="en-US" sz="1000"/>
                    </a:p>
                  </a:txBody>
                  <a:tcPr marL="12700" marR="12700" marT="12700" vert="horz" anchor="b" anchorCtr="0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/>
                        <a:t>76.3</a:t>
                      </a:r>
                      <a:endParaRPr lang="en-US" altLang="en-US" sz="1000"/>
                    </a:p>
                  </a:txBody>
                  <a:tcPr marL="12700" marR="12700" marT="12700" vert="horz" anchor="b" anchorCtr="0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/>
                        <a:t>82.3</a:t>
                      </a:r>
                      <a:endParaRPr lang="en-US" altLang="en-US" sz="1000"/>
                    </a:p>
                  </a:txBody>
                  <a:tcPr marL="12700" marR="12700" marT="12700" vert="horz" anchor="b" anchorCtr="0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/>
                        <a:t>86.8</a:t>
                      </a:r>
                      <a:endParaRPr lang="en-US" altLang="en-US" sz="1000"/>
                    </a:p>
                  </a:txBody>
                  <a:tcPr marL="12700" marR="12700" marT="12700" vert="horz" anchor="b" anchorCtr="0"/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zh-CN" altLang="en-US"/>
                    </a:p>
                  </a:txBody>
                  <a:tcPr marL="12700" marR="12700" marT="12700" vert="horz" anchor="b" anchorCtr="0"/>
                </a:tc>
              </a:tr>
              <a:tr h="16510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/>
                        <a:t>ESIR</a:t>
                      </a:r>
                      <a:endParaRPr lang="en-US" altLang="en-US" sz="1000"/>
                    </a:p>
                  </a:txBody>
                  <a:tcPr marL="12700" marR="12700" marT="12700" vert="horz" anchor="b" anchorCtr="0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/>
                        <a:t>90k+ST</a:t>
                      </a:r>
                      <a:endParaRPr lang="en-US" altLang="en-US" sz="1000"/>
                    </a:p>
                  </a:txBody>
                  <a:tcPr marL="12700" marR="12700" marT="12700" vert="horz" anchor="b" anchorCtr="0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/>
                        <a:t>93.3</a:t>
                      </a:r>
                      <a:endParaRPr lang="en-US" altLang="en-US" sz="1000"/>
                    </a:p>
                  </a:txBody>
                  <a:tcPr marL="12700" marR="12700" marT="12700" vert="horz" anchor="b" anchorCtr="0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/>
                        <a:t>90.2</a:t>
                      </a:r>
                      <a:endParaRPr lang="en-US" altLang="en-US" sz="1000"/>
                    </a:p>
                  </a:txBody>
                  <a:tcPr marL="12700" marR="12700" marT="12700" vert="horz" anchor="b" anchorCtr="0"/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zh-CN" altLang="en-US"/>
                    </a:p>
                  </a:txBody>
                  <a:tcPr marL="12700" marR="12700" marT="12700" vert="horz" anchor="b" anchorCtr="0"/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zh-CN" altLang="en-US"/>
                    </a:p>
                  </a:txBody>
                  <a:tcPr marL="12700" marR="12700" marT="12700" vert="horz" anchor="b" anchorCtr="0"/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zh-CN" altLang="en-US"/>
                    </a:p>
                  </a:txBody>
                  <a:tcPr marL="12700" marR="12700" marT="12700" vert="horz" anchor="b" anchorCtr="0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/>
                        <a:t>79.6</a:t>
                      </a:r>
                      <a:endParaRPr lang="en-US" altLang="en-US" sz="1000"/>
                    </a:p>
                  </a:txBody>
                  <a:tcPr marL="12700" marR="12700" marT="12700" vert="horz" anchor="b" anchorCtr="0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/>
                        <a:t>83.3</a:t>
                      </a:r>
                      <a:endParaRPr lang="en-US" altLang="en-US" sz="1000"/>
                    </a:p>
                  </a:txBody>
                  <a:tcPr marL="12700" marR="12700" marT="12700" vert="horz" anchor="b" anchorCtr="0"/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zh-CN" altLang="en-US"/>
                    </a:p>
                  </a:txBody>
                  <a:tcPr marL="12700" marR="12700" marT="12700" vert="horz" anchor="b" anchorCtr="0"/>
                </a:tc>
              </a:tr>
              <a:tr h="16510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/>
                        <a:t>SATRN</a:t>
                      </a:r>
                      <a:endParaRPr lang="en-US" altLang="en-US" sz="1000"/>
                    </a:p>
                  </a:txBody>
                  <a:tcPr marL="12700" marR="12700" marT="12700" vert="horz" anchor="b" anchorCtr="0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/>
                        <a:t>90k+ST+SA</a:t>
                      </a:r>
                      <a:endParaRPr lang="en-US" altLang="en-US" sz="1000"/>
                    </a:p>
                  </a:txBody>
                  <a:tcPr marL="12700" marR="12700" marT="12700" vert="horz" anchor="b" anchorCtr="0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/>
                        <a:t>92.8</a:t>
                      </a:r>
                      <a:endParaRPr lang="en-US" altLang="en-US" sz="1000"/>
                    </a:p>
                  </a:txBody>
                  <a:tcPr marL="12700" marR="12700" marT="12700" vert="horz" anchor="b" anchorCtr="0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/>
                        <a:t>91.3</a:t>
                      </a:r>
                      <a:endParaRPr lang="en-US" altLang="en-US" sz="1000"/>
                    </a:p>
                  </a:txBody>
                  <a:tcPr marL="12700" marR="12700" marT="12700" vert="horz" anchor="b" anchorCtr="0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1"/>
                        <a:t>94.1</a:t>
                      </a:r>
                      <a:endParaRPr lang="en-US" altLang="en-US" sz="1000" b="1"/>
                    </a:p>
                  </a:txBody>
                  <a:tcPr marL="12700" marR="12700" marT="12700" vert="horz" anchor="b" anchorCtr="0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1"/>
                        <a:t>96.7</a:t>
                      </a:r>
                      <a:endParaRPr lang="en-US" altLang="en-US" sz="1000" b="1"/>
                    </a:p>
                  </a:txBody>
                  <a:tcPr marL="12700" marR="12700" marT="12700" vert="horz" anchor="b" anchorCtr="0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1"/>
                        <a:t>79</a:t>
                      </a:r>
                      <a:endParaRPr lang="en-US" altLang="en-US" sz="1000" b="1"/>
                    </a:p>
                  </a:txBody>
                  <a:tcPr marL="12700" marR="12700" marT="12700" vert="horz" anchor="b" anchorCtr="0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1"/>
                        <a:t>86.5</a:t>
                      </a:r>
                      <a:endParaRPr lang="en-US" altLang="en-US" sz="1000" b="1"/>
                    </a:p>
                  </a:txBody>
                  <a:tcPr marL="12700" marR="12700" marT="12700" vert="horz" anchor="b" anchorCtr="0"/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1"/>
                        <a:t>87.8</a:t>
                      </a:r>
                      <a:endParaRPr lang="en-US" altLang="en-US" sz="1000" b="1"/>
                    </a:p>
                  </a:txBody>
                  <a:tcPr marL="12700" marR="12700" marT="12700" vert="horz" anchor="b" anchorCtr="0"/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zh-CN" altLang="en-US"/>
                    </a:p>
                  </a:txBody>
                  <a:tcPr marL="12700" marR="12700" marT="12700" vert="horz" anchor="b" anchorCtr="0"/>
                </a:tc>
              </a:tr>
            </a:tbl>
          </a:graphicData>
        </a:graphic>
      </p:graphicFrame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标题 3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zh-CN" altLang="en-US"/>
              <a:t>附录</a:t>
            </a:r>
            <a:endParaRPr lang="zh-CN" altLang="en-US"/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78735" y="4250690"/>
            <a:ext cx="2606675" cy="122174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仿射变换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410335"/>
            <a:ext cx="10515600" cy="5583555"/>
          </a:xfrm>
        </p:spPr>
        <p:txBody>
          <a:bodyPr>
            <a:normAutofit lnSpcReduction="20000"/>
          </a:bodyPr>
          <a:p>
            <a:r>
              <a:rPr lang="zh-CN" altLang="en-US"/>
              <a:t>平移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缩放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旋转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剪切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仿射变换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9030" y="1041400"/>
            <a:ext cx="5791200" cy="10096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8735" y="1809115"/>
            <a:ext cx="2547620" cy="11874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8735" y="3035935"/>
            <a:ext cx="1539875" cy="128333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0920" y="3135630"/>
            <a:ext cx="3369310" cy="118364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78735" y="5433060"/>
            <a:ext cx="2489835" cy="112522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544810" y="5898515"/>
            <a:ext cx="777875" cy="3683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p>
            <a:r>
              <a:rPr lang="zh-CN" altLang="en-US">
                <a:hlinkClick r:id="rId7" tooltip="" action="ppaction://hlinksldjump"/>
              </a:rPr>
              <a:t>返回</a:t>
            </a:r>
            <a:endParaRPr lang="zh-CN" altLang="en-US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插值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253490"/>
            <a:ext cx="10515600" cy="4351338"/>
          </a:xfrm>
        </p:spPr>
        <p:txBody>
          <a:bodyPr>
            <a:normAutofit/>
          </a:bodyPr>
          <a:p>
            <a:pPr marL="0" indent="0">
              <a:buNone/>
            </a:pPr>
            <a:r>
              <a:rPr lang="zh-CN" altLang="en-US"/>
              <a:t>在离散数据的基础上补插连续函数，使得这条连续曲线通过全部给定的离散数据点。 </a:t>
            </a:r>
            <a:endParaRPr lang="zh-CN" altLang="en-US"/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r>
              <a:rPr lang="zh-CN" altLang="en-US"/>
              <a:t>插值是离散函数逼近的重要方法，利用它可通过函数在有限个点处的取值状况，估算出函数在其他点处的近似值。</a:t>
            </a:r>
            <a:endParaRPr lang="zh-CN" altLang="en-US"/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r>
              <a:rPr lang="zh-CN" altLang="en-US"/>
              <a:t>插值：用来填充图像变换时像素之间的空隙。</a:t>
            </a:r>
            <a:endParaRPr lang="zh-CN" altLang="en-US"/>
          </a:p>
          <a:p>
            <a:pPr marL="0" indent="0">
              <a:buNone/>
            </a:pPr>
            <a:endParaRPr lang="zh-CN" altLang="en-US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双线性插值（Bilinear Interpolation）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在对图像进行仿射变换时，会出现一个问题，当原图像中某一点的坐标映射到变换后图像时，坐标可能会出现小数，而我们知道，图像上某一像素点的位置坐标只能是整数，那该怎么办？</a:t>
            </a:r>
            <a:r>
              <a:rPr lang="en-US" altLang="zh-CN"/>
              <a:t>——&gt;</a:t>
            </a:r>
            <a:r>
              <a:rPr lang="zh-CN" altLang="en-US"/>
              <a:t>插值</a:t>
            </a:r>
            <a:endParaRPr lang="zh-CN" altLang="en-US"/>
          </a:p>
          <a:p>
            <a:r>
              <a:rPr lang="zh-CN" altLang="en-US"/>
              <a:t>双线性插值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09370" y="3262630"/>
            <a:ext cx="3086100" cy="29146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8550" y="3382010"/>
            <a:ext cx="6505575" cy="9620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8550" y="4527550"/>
            <a:ext cx="6638925" cy="97155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8550" y="5598160"/>
            <a:ext cx="6029325" cy="1009650"/>
          </a:xfrm>
          <a:prstGeom prst="rect">
            <a:avLst/>
          </a:prstGeom>
        </p:spPr>
      </p:pic>
      <p:sp>
        <p:nvSpPr>
          <p:cNvPr id="7" name="文本框 6">
            <a:hlinkClick r:id="rId5" tooltip="" action="ppaction://hlinksldjump"/>
          </p:cNvPr>
          <p:cNvSpPr txBox="1"/>
          <p:nvPr/>
        </p:nvSpPr>
        <p:spPr>
          <a:xfrm>
            <a:off x="11163300" y="6343015"/>
            <a:ext cx="777875" cy="3683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p>
            <a:r>
              <a:rPr lang="zh-CN" altLang="en-US">
                <a:hlinkClick r:id="rId5" action="ppaction://hlinksldjump"/>
              </a:rPr>
              <a:t>返回</a:t>
            </a:r>
            <a:endParaRPr lang="zh-CN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STN</a:t>
            </a:r>
            <a:r>
              <a:rPr lang="zh-CN" altLang="en-US"/>
              <a:t>（Spatial Transformer Networks）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0195" y="1301115"/>
            <a:ext cx="4114800" cy="328612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4995" y="1253490"/>
            <a:ext cx="7610475" cy="333375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290195" y="4664710"/>
            <a:ext cx="748157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Localisation Network</a:t>
            </a:r>
            <a:r>
              <a:rPr lang="zh-CN" altLang="en-US"/>
              <a:t>：卷积网络，直接生成仿射变换的角度</a:t>
            </a:r>
            <a:endParaRPr lang="zh-CN" altLang="en-US"/>
          </a:p>
          <a:p>
            <a:r>
              <a:rPr lang="en-US" altLang="zh-CN"/>
              <a:t>Grid Generator+Sampler</a:t>
            </a:r>
            <a:r>
              <a:rPr lang="zh-CN" altLang="en-US"/>
              <a:t>：对该区域进行仿射变换矫正</a:t>
            </a:r>
            <a:endParaRPr lang="zh-CN" altLang="en-US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薄板样条函数(Thin plate splines)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253490"/>
            <a:ext cx="10515600" cy="4351338"/>
          </a:xfrm>
        </p:spPr>
        <p:txBody>
          <a:bodyPr>
            <a:normAutofit/>
          </a:bodyPr>
          <a:p>
            <a:pPr marL="0" indent="0">
              <a:buNone/>
            </a:pPr>
            <a:r>
              <a:rPr lang="zh-CN" altLang="en-US"/>
              <a:t>考虑这样一个插值问题：自变量x是2维空间中的一点，函数值y也是2维空间中的一点，并且都在笛卡尔坐标系下表示。给定N个自变量xk和对应的函数值yk，求插值函数</a:t>
            </a:r>
            <a:endParaRPr lang="zh-CN" altLang="en-US"/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r>
              <a:rPr lang="zh-CN" altLang="en-US"/>
              <a:t>使得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我们可以认为是求两个插值函数Φ1(x)和Φ2(x)，</a:t>
            </a:r>
            <a:r>
              <a:rPr lang="zh-CN" altLang="en-US" b="1"/>
              <a:t>自变量</a:t>
            </a:r>
            <a:r>
              <a:rPr lang="en-US" altLang="zh-CN" b="1"/>
              <a:t>x</a:t>
            </a:r>
            <a:r>
              <a:rPr lang="zh-CN" altLang="en-US" b="1"/>
              <a:t>的</a:t>
            </a:r>
            <a:r>
              <a:rPr lang="en-US" altLang="zh-CN" b="1"/>
              <a:t>2</a:t>
            </a:r>
            <a:r>
              <a:rPr lang="zh-CN" altLang="en-US" b="1"/>
              <a:t>个维度分开进行插值</a:t>
            </a:r>
            <a:r>
              <a:rPr lang="zh-CN" altLang="en-US"/>
              <a:t>。</a:t>
            </a:r>
            <a:endParaRPr lang="zh-CN" altLang="en-US"/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r>
              <a:rPr lang="zh-CN" altLang="en-US"/>
              <a:t>对应到这个问题中，</a:t>
            </a:r>
            <a:r>
              <a:rPr lang="en-US" altLang="zh-CN" b="1"/>
              <a:t>Xk</a:t>
            </a:r>
            <a:r>
              <a:rPr lang="zh-CN" altLang="en-US" b="1"/>
              <a:t>是输入图片生成的</a:t>
            </a:r>
            <a:r>
              <a:rPr lang="en-US" altLang="zh-CN" b="1"/>
              <a:t>k</a:t>
            </a:r>
            <a:r>
              <a:rPr lang="zh-CN" altLang="en-US" b="1"/>
              <a:t>个基准点，</a:t>
            </a:r>
            <a:r>
              <a:rPr lang="en-US" altLang="zh-CN" b="1"/>
              <a:t>Yk</a:t>
            </a:r>
            <a:r>
              <a:rPr lang="zh-CN" altLang="en-US" b="1"/>
              <a:t>是输出图片生成的</a:t>
            </a:r>
            <a:r>
              <a:rPr lang="en-US" altLang="zh-CN" b="1"/>
              <a:t>k</a:t>
            </a:r>
            <a:r>
              <a:rPr lang="zh-CN" altLang="en-US" b="1"/>
              <a:t>个基准点，要求</a:t>
            </a:r>
            <a:r>
              <a:rPr lang="en-US" altLang="zh-CN" b="1"/>
              <a:t>X-&gt;Y</a:t>
            </a:r>
            <a:r>
              <a:rPr lang="zh-CN" altLang="en-US" b="1"/>
              <a:t>的变换</a:t>
            </a:r>
            <a:r>
              <a:rPr lang="en-US" altLang="zh-CN" b="1"/>
              <a:t>T</a:t>
            </a:r>
            <a:r>
              <a:rPr lang="zh-CN" altLang="en-US"/>
              <a:t>。可将</a:t>
            </a:r>
            <a:r>
              <a:rPr lang="en-US" altLang="zh-CN"/>
              <a:t>X</a:t>
            </a:r>
            <a:r>
              <a:rPr lang="zh-CN" altLang="en-US"/>
              <a:t>想象成一块平板，</a:t>
            </a:r>
            <a:r>
              <a:rPr lang="en-US" altLang="zh-CN"/>
              <a:t>Y</a:t>
            </a:r>
            <a:r>
              <a:rPr lang="zh-CN" altLang="en-US"/>
              <a:t>是一块曲面板，目的要将</a:t>
            </a:r>
            <a:r>
              <a:rPr lang="en-US" altLang="zh-CN"/>
              <a:t>X</a:t>
            </a:r>
            <a:r>
              <a:rPr lang="zh-CN" altLang="en-US"/>
              <a:t>弯曲成</a:t>
            </a:r>
            <a:r>
              <a:rPr lang="en-US" altLang="zh-CN"/>
              <a:t>Y</a:t>
            </a:r>
            <a:r>
              <a:rPr lang="zh-CN" altLang="en-US"/>
              <a:t>的曲面，且弯曲能量最少</a:t>
            </a:r>
            <a:endParaRPr lang="zh-CN" altLang="en-US"/>
          </a:p>
          <a:p>
            <a:pPr marL="0" indent="0">
              <a:buNone/>
            </a:pP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51120" y="1861820"/>
            <a:ext cx="1343025" cy="6191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5115" y="2658110"/>
            <a:ext cx="914400" cy="371475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薄板样条函数(Thin plate splines)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253490"/>
            <a:ext cx="10515600" cy="4351338"/>
          </a:xfrm>
        </p:spPr>
        <p:txBody>
          <a:bodyPr>
            <a:normAutofit/>
          </a:bodyPr>
          <a:p>
            <a:pPr marL="0" indent="0">
              <a:buNone/>
            </a:pPr>
            <a:r>
              <a:rPr lang="zh-CN" altLang="en-US"/>
              <a:t>考虑这样一个插值问题：自变量x是2维空间中的一点，函数值y也是2维空间中的一点，并且都在笛卡尔坐标系下表示。给定N个自变量xk和对应的函数值yk，求插值函数</a:t>
            </a:r>
            <a:endParaRPr lang="zh-CN" altLang="en-US"/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r>
              <a:rPr lang="zh-CN" altLang="en-US"/>
              <a:t>使得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我们可以认为是求两个插值函数Φ1(x)和Φ2(x)，自变量</a:t>
            </a:r>
            <a:r>
              <a:rPr lang="en-US" altLang="zh-CN"/>
              <a:t>x</a:t>
            </a:r>
            <a:r>
              <a:rPr lang="zh-CN" altLang="en-US"/>
              <a:t>的</a:t>
            </a:r>
            <a:r>
              <a:rPr lang="en-US" altLang="zh-CN"/>
              <a:t>2</a:t>
            </a:r>
            <a:r>
              <a:rPr lang="zh-CN" altLang="en-US"/>
              <a:t>个维度分开进行插值。</a:t>
            </a:r>
            <a:endParaRPr lang="zh-CN" altLang="en-US"/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r>
              <a:rPr lang="zh-CN" altLang="en-US"/>
              <a:t>对应到这个问题中，</a:t>
            </a:r>
            <a:r>
              <a:rPr lang="en-US" altLang="zh-CN"/>
              <a:t>Xk</a:t>
            </a:r>
            <a:r>
              <a:rPr lang="zh-CN" altLang="en-US"/>
              <a:t>是输入图片生成的</a:t>
            </a:r>
            <a:r>
              <a:rPr lang="en-US" altLang="zh-CN"/>
              <a:t>k</a:t>
            </a:r>
            <a:r>
              <a:rPr lang="zh-CN" altLang="en-US"/>
              <a:t>个基准点，</a:t>
            </a:r>
            <a:r>
              <a:rPr lang="en-US" altLang="zh-CN"/>
              <a:t>Yk</a:t>
            </a:r>
            <a:r>
              <a:rPr lang="zh-CN" altLang="en-US"/>
              <a:t>是输出图片生成的</a:t>
            </a:r>
            <a:r>
              <a:rPr lang="en-US" altLang="zh-CN"/>
              <a:t>k</a:t>
            </a:r>
            <a:r>
              <a:rPr lang="zh-CN" altLang="en-US"/>
              <a:t>个基准点，要求</a:t>
            </a:r>
            <a:r>
              <a:rPr lang="en-US" altLang="zh-CN"/>
              <a:t>X-&gt;Y</a:t>
            </a:r>
            <a:r>
              <a:rPr lang="zh-CN" altLang="en-US"/>
              <a:t>的变换</a:t>
            </a:r>
            <a:r>
              <a:rPr lang="en-US" altLang="zh-CN"/>
              <a:t>T</a:t>
            </a:r>
            <a:r>
              <a:rPr lang="zh-CN" altLang="en-US"/>
              <a:t>。可将</a:t>
            </a:r>
            <a:r>
              <a:rPr lang="en-US" altLang="zh-CN"/>
              <a:t>X</a:t>
            </a:r>
            <a:r>
              <a:rPr lang="zh-CN" altLang="en-US"/>
              <a:t>想象成一块平板，</a:t>
            </a:r>
            <a:r>
              <a:rPr lang="en-US" altLang="zh-CN"/>
              <a:t>Y</a:t>
            </a:r>
            <a:r>
              <a:rPr lang="zh-CN" altLang="en-US"/>
              <a:t>是一块曲面板，目的要将</a:t>
            </a:r>
            <a:r>
              <a:rPr lang="en-US" altLang="zh-CN"/>
              <a:t>X</a:t>
            </a:r>
            <a:r>
              <a:rPr lang="zh-CN" altLang="en-US"/>
              <a:t>弯曲成</a:t>
            </a:r>
            <a:r>
              <a:rPr lang="en-US" altLang="zh-CN"/>
              <a:t>Y</a:t>
            </a:r>
            <a:r>
              <a:rPr lang="zh-CN" altLang="en-US"/>
              <a:t>的曲面，且弯曲能量最少</a:t>
            </a:r>
            <a:endParaRPr lang="zh-CN" altLang="en-US"/>
          </a:p>
          <a:p>
            <a:pPr marL="0" indent="0">
              <a:buNone/>
            </a:pP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51120" y="1861820"/>
            <a:ext cx="1343025" cy="6191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5115" y="2658110"/>
            <a:ext cx="914400" cy="371475"/>
          </a:xfrm>
          <a:prstGeom prst="rect">
            <a:avLst/>
          </a:prstGeom>
        </p:spPr>
      </p:pic>
      <p:pic>
        <p:nvPicPr>
          <p:cNvPr id="6" name="图片 5" descr="IMG_20191014_1925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9775" y="38735"/>
            <a:ext cx="5085715" cy="678116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544810" y="5898515"/>
            <a:ext cx="777875" cy="3683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p>
            <a:r>
              <a:rPr lang="zh-CN" altLang="en-US">
                <a:hlinkClick r:id="rId4" tooltip="" action="ppaction://hlinksldjump"/>
              </a:rPr>
              <a:t>返回</a:t>
            </a:r>
            <a:endParaRPr lang="zh-CN" altLang="en-US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薄板样条函数(Thin plate splines)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70000"/>
          </a:bodyPr>
          <a:p>
            <a:pPr marL="457200" indent="-457200">
              <a:buAutoNum type="arabicPeriod"/>
            </a:pPr>
            <a:r>
              <a:rPr lang="zh-CN" altLang="en-US"/>
              <a:t>TPS是一种插值方法，它寻找一个通过所有的控制点的弯曲最小的光滑曲面</a:t>
            </a:r>
            <a:endParaRPr lang="zh-CN" altLang="en-US"/>
          </a:p>
          <a:p>
            <a:pPr marL="457200" indent="-457200">
              <a:buAutoNum type="arabicPeriod"/>
            </a:pPr>
            <a:r>
              <a:rPr lang="zh-CN" altLang="en-US"/>
              <a:t>对于3个不共线的控制点，TPS是一个平面，多于三个是一个曲面，少于三个则是未定义的</a:t>
            </a:r>
            <a:endParaRPr lang="zh-CN" altLang="en-US"/>
          </a:p>
          <a:p>
            <a:pPr marL="457200" indent="-457200">
              <a:buAutoNum type="arabicPeriod"/>
            </a:pPr>
            <a:r>
              <a:rPr lang="zh-CN" altLang="en-US"/>
              <a:t>TPS常用来对形状进行 non-rigid 变形，比如给定原始形状的有限点集A，变形后的对应目标点集B，设C=B-A，对(Ax,Ay, Cx)拟合出一个TPS，就可以得到x方向的内插函数；对(Ax,Ay, Cy)拟合出来的TPS则可以得到y方向的内插函数。这样一以来对于不在点集中的点，我们就可以插值得到目标点。从而完成整个面的变形。</a:t>
            </a:r>
            <a:endParaRPr lang="zh-CN" altLang="en-US"/>
          </a:p>
          <a:p>
            <a:pPr marL="457200" indent="-457200">
              <a:buAutoNum type="arabicPeriod"/>
            </a:pPr>
            <a:r>
              <a:rPr lang="zh-CN" altLang="en-US"/>
              <a:t>某些情况下数据（控制点坐标）可能存在噪声，这时可能会放松要求，TPS得到的曲面不一定要通过所有的控制点（类比B样条），这就是正则化（regularization ），并由一个正则化参数λ控制。如果λ＝0就是普通的TPS，如果λ为无穷大，TPS就退化为均方误差最小平面（平面的弯曲量为0），对于变形操作来说就是一般的仿射变换。</a:t>
            </a:r>
            <a:endParaRPr lang="zh-CN" altLang="en-US"/>
          </a:p>
          <a:p>
            <a:pPr marL="457200" indent="-457200">
              <a:buAutoNum type="arabicPeriod"/>
            </a:pPr>
            <a:r>
              <a:rPr lang="zh-CN" altLang="en-US"/>
              <a:t>TPS是一种径向基函数，径向基函数主要是用来解决插值问题的，这种函数只与到某个点的距离有关，所以叫径向，又因为它们是函数空间中用来逼近函数的基（类似于多项式函数或三角函数），所以叫径向基。</a:t>
            </a:r>
            <a:endParaRPr lang="zh-CN" altLang="en-US"/>
          </a:p>
          <a:p>
            <a:pPr marL="457200" indent="-457200">
              <a:buAutoNum type="arabicPeriod"/>
            </a:pPr>
            <a:r>
              <a:rPr lang="zh-CN" altLang="en-US"/>
              <a:t>仿射变换保持点的共线性和直线的平行性，可由平移、旋转、缩放、翻转(Flip)和错切(Shear)变换等原子操作叠加实现。平移、旋转、翻转(Flip)不会改变物体形状，属于刚性(rigid)变换。注意错切变换不是Photoshop中的斜切（只拖动一个控制点），后者不保持直线的平行性。仿射变换是线性的，透视变换不是线性的。</a:t>
            </a:r>
            <a:endParaRPr lang="zh-CN" altLang="en-US"/>
          </a:p>
          <a:p>
            <a:pPr marL="457200" indent="-457200">
              <a:buAutoNum type="arabicPeriod"/>
            </a:pPr>
            <a:r>
              <a:rPr lang="zh-CN" altLang="en-US"/>
              <a:t>正定阵是可逆的。</a:t>
            </a:r>
            <a:endParaRPr lang="zh-CN" altLang="en-US"/>
          </a:p>
          <a:p>
            <a:pPr marL="457200" indent="-457200">
              <a:buAutoNum type="arabicPeriod"/>
            </a:pPr>
            <a:r>
              <a:rPr lang="zh-CN" altLang="en-US"/>
              <a:t>TPS是非参，有解析解(Closed-form solution)的。</a:t>
            </a:r>
            <a:endParaRPr lang="zh-CN" altLang="en-US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Attention</a:t>
            </a:r>
            <a:r>
              <a:rPr lang="zh-CN" altLang="en-US"/>
              <a:t>机制解读 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7319645" y="1196975"/>
            <a:ext cx="4338955" cy="185801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71830" y="1443355"/>
            <a:ext cx="6570345" cy="45231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80604020202020204" pitchFamily="34" charset="0"/>
              <a:buChar char="•"/>
            </a:pPr>
            <a:r>
              <a:rPr lang="en-US" altLang="zh-CN"/>
              <a:t>key</a:t>
            </a:r>
            <a:r>
              <a:rPr lang="zh-CN" altLang="en-US"/>
              <a:t>，</a:t>
            </a:r>
            <a:r>
              <a:rPr lang="en-US" altLang="zh-CN"/>
              <a:t>value</a:t>
            </a:r>
            <a:r>
              <a:rPr lang="zh-CN" altLang="en-US"/>
              <a:t>：被查询者和</a:t>
            </a:r>
            <a:r>
              <a:rPr lang="en-US" altLang="zh-CN"/>
              <a:t>value</a:t>
            </a:r>
            <a:r>
              <a:rPr lang="zh-CN" altLang="en-US"/>
              <a:t>提供者，</a:t>
            </a:r>
            <a:r>
              <a:rPr lang="en-US" altLang="zh-CN"/>
              <a:t>key</a:t>
            </a:r>
            <a:r>
              <a:rPr lang="zh-CN" altLang="en-US"/>
              <a:t>用于计算</a:t>
            </a:r>
            <a:r>
              <a:rPr lang="en-US" altLang="zh-CN"/>
              <a:t>value</a:t>
            </a:r>
            <a:r>
              <a:rPr lang="zh-CN" altLang="en-US"/>
              <a:t>的权重，并施加在</a:t>
            </a:r>
            <a:r>
              <a:rPr lang="en-US" altLang="zh-CN"/>
              <a:t>value</a:t>
            </a:r>
            <a:r>
              <a:rPr lang="zh-CN" altLang="en-US"/>
              <a:t>上。</a:t>
            </a:r>
            <a:endParaRPr lang="en-US" altLang="zh-CN"/>
          </a:p>
          <a:p>
            <a:pPr marL="285750" indent="-285750">
              <a:buFont typeface="Arial" panose="02080604020202020204" pitchFamily="34" charset="0"/>
              <a:buChar char="•"/>
            </a:pPr>
            <a:r>
              <a:rPr lang="en-US" altLang="zh-CN"/>
              <a:t>query</a:t>
            </a:r>
            <a:r>
              <a:rPr lang="zh-CN" altLang="en-US"/>
              <a:t>：查询或指导向量，用于与</a:t>
            </a:r>
            <a:r>
              <a:rPr lang="en-US" altLang="zh-CN"/>
              <a:t>key</a:t>
            </a:r>
            <a:r>
              <a:rPr lang="zh-CN" altLang="en-US"/>
              <a:t>一起计算</a:t>
            </a:r>
            <a:r>
              <a:rPr lang="en-US" altLang="zh-CN"/>
              <a:t>value</a:t>
            </a:r>
            <a:r>
              <a:rPr lang="zh-CN" altLang="en-US"/>
              <a:t>的权重。</a:t>
            </a:r>
            <a:endParaRPr lang="zh-CN" altLang="en-US"/>
          </a:p>
          <a:p>
            <a:r>
              <a:rPr lang="zh-CN" altLang="en-US"/>
              <a:t>注意力分布计算：令Key=Value=X，则可以给出注意力分布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pPr marL="285750" indent="-285750">
              <a:buFont typeface="Arial" panose="02080604020202020204" pitchFamily="34" charset="0"/>
              <a:buChar char="•"/>
            </a:pPr>
            <a:r>
              <a:rPr lang="zh-CN" altLang="en-US"/>
              <a:t>对于普通</a:t>
            </a:r>
            <a:r>
              <a:rPr lang="en-US" altLang="zh-CN"/>
              <a:t>encoder-decoder</a:t>
            </a:r>
            <a:r>
              <a:rPr lang="zh-CN" altLang="en-US"/>
              <a:t>结构，</a:t>
            </a:r>
            <a:r>
              <a:rPr lang="en-US" altLang="zh-CN"/>
              <a:t>key</a:t>
            </a:r>
            <a:r>
              <a:rPr lang="zh-CN" altLang="en-US"/>
              <a:t>和</a:t>
            </a:r>
            <a:r>
              <a:rPr lang="en-US" altLang="zh-CN"/>
              <a:t>value</a:t>
            </a:r>
            <a:r>
              <a:rPr lang="zh-CN" altLang="en-US"/>
              <a:t>是</a:t>
            </a:r>
            <a:r>
              <a:rPr lang="en-US" altLang="zh-CN"/>
              <a:t>encoder</a:t>
            </a:r>
            <a:r>
              <a:rPr lang="zh-CN" altLang="en-US"/>
              <a:t>的输出，</a:t>
            </a:r>
            <a:r>
              <a:rPr lang="en-US" altLang="zh-CN"/>
              <a:t>query</a:t>
            </a:r>
            <a:r>
              <a:rPr lang="zh-CN" altLang="en-US"/>
              <a:t>是</a:t>
            </a:r>
            <a:r>
              <a:rPr lang="en-US" altLang="zh-CN"/>
              <a:t>decoder</a:t>
            </a:r>
            <a:r>
              <a:rPr lang="zh-CN" altLang="en-US"/>
              <a:t>上一个</a:t>
            </a:r>
            <a:r>
              <a:rPr lang="en-US" altLang="zh-CN"/>
              <a:t>time step</a:t>
            </a:r>
            <a:r>
              <a:rPr lang="zh-CN" altLang="en-US"/>
              <a:t>的隐藏层输出</a:t>
            </a:r>
            <a:r>
              <a:rPr lang="en-US" altLang="zh-CN"/>
              <a:t>h(t-1)</a:t>
            </a:r>
            <a:r>
              <a:rPr lang="zh-CN" altLang="en-US"/>
              <a:t>和最终输出</a:t>
            </a:r>
            <a:r>
              <a:rPr lang="en-US" altLang="zh-CN"/>
              <a:t>y(t-1)</a:t>
            </a:r>
            <a:r>
              <a:rPr lang="zh-CN" altLang="en-US"/>
              <a:t>提供的信息，注意力打分机制使用的是加性模型；</a:t>
            </a:r>
            <a:endParaRPr lang="zh-CN" altLang="en-US"/>
          </a:p>
          <a:p>
            <a:pPr marL="285750" indent="-285750">
              <a:buFont typeface="Arial" panose="02080604020202020204" pitchFamily="34" charset="0"/>
              <a:buChar char="•"/>
            </a:pPr>
            <a:r>
              <a:rPr lang="zh-CN" altLang="en-US"/>
              <a:t>对于</a:t>
            </a:r>
            <a:r>
              <a:rPr lang="en-US" altLang="zh-CN"/>
              <a:t>self-attention</a:t>
            </a:r>
            <a:r>
              <a:rPr lang="zh-CN" altLang="en-US"/>
              <a:t>结构，</a:t>
            </a:r>
            <a:r>
              <a:rPr lang="en-US" altLang="zh-CN"/>
              <a:t>key=value=query</a:t>
            </a:r>
            <a:r>
              <a:rPr lang="zh-CN" altLang="en-US"/>
              <a:t>，注意力打分机制使用的是</a:t>
            </a:r>
            <a:r>
              <a:rPr lang="zh-CN" altLang="en-US" b="1"/>
              <a:t>缩放点积模型</a:t>
            </a:r>
            <a:r>
              <a:rPr lang="zh-CN" altLang="en-US"/>
              <a:t>。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2215" y="2722880"/>
            <a:ext cx="5873115" cy="50673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9645" y="3455670"/>
            <a:ext cx="4133850" cy="134302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5565" y="3229610"/>
            <a:ext cx="2105025" cy="70485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Transformer: Attention is all you need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6348095" cy="4351655"/>
          </a:xfrm>
        </p:spPr>
        <p:txBody>
          <a:bodyPr/>
          <a:p>
            <a:r>
              <a:rPr lang="zh-CN" altLang="en-US" b="1"/>
              <a:t>以往</a:t>
            </a:r>
            <a:r>
              <a:rPr lang="en-US" altLang="zh-CN" b="1"/>
              <a:t>seq2seq</a:t>
            </a:r>
            <a:r>
              <a:rPr lang="zh-CN" altLang="en-US" b="1"/>
              <a:t>模型的弊端</a:t>
            </a:r>
            <a:r>
              <a:rPr lang="zh-CN" altLang="en-US"/>
              <a:t>：</a:t>
            </a:r>
            <a:endParaRPr lang="zh-CN" altLang="en-US"/>
          </a:p>
          <a:p>
            <a:pPr lvl="1"/>
            <a:r>
              <a:rPr lang="en-US" altLang="zh-CN"/>
              <a:t>RNN</a:t>
            </a:r>
            <a:r>
              <a:rPr lang="zh-CN" altLang="en-US"/>
              <a:t>类模型时序性计算导致计算时间长：无法并行训练。并且当序列很长时显存限制了</a:t>
            </a:r>
            <a:r>
              <a:rPr lang="en-US" altLang="zh-CN"/>
              <a:t>batch_size</a:t>
            </a:r>
            <a:r>
              <a:rPr lang="zh-CN" altLang="en-US"/>
              <a:t>。</a:t>
            </a:r>
            <a:endParaRPr lang="zh-CN" altLang="en-US"/>
          </a:p>
          <a:p>
            <a:pPr lvl="1"/>
            <a:r>
              <a:rPr lang="zh-CN" altLang="en-US"/>
              <a:t>虽然</a:t>
            </a:r>
            <a:r>
              <a:rPr lang="en-US" altLang="zh-CN"/>
              <a:t>attention</a:t>
            </a:r>
            <a:r>
              <a:rPr lang="zh-CN" altLang="en-US"/>
              <a:t>机制很优秀，但是</a:t>
            </a:r>
            <a:r>
              <a:rPr lang="en-US" altLang="zh-CN"/>
              <a:t>attention</a:t>
            </a:r>
            <a:r>
              <a:rPr lang="zh-CN" altLang="en-US"/>
              <a:t>都是用来辅助</a:t>
            </a:r>
            <a:r>
              <a:rPr lang="en-US" altLang="zh-CN"/>
              <a:t>RNN</a:t>
            </a:r>
            <a:r>
              <a:rPr lang="zh-CN" altLang="en-US"/>
              <a:t>结构的。</a:t>
            </a:r>
            <a:endParaRPr lang="zh-CN" altLang="en-US"/>
          </a:p>
          <a:p>
            <a:pPr lvl="1"/>
            <a:r>
              <a:rPr lang="zh-CN" altLang="en-US"/>
              <a:t>直觉上</a:t>
            </a:r>
            <a:r>
              <a:rPr lang="en-US" altLang="zh-CN"/>
              <a:t>LSTM</a:t>
            </a:r>
            <a:r>
              <a:rPr lang="zh-CN" altLang="en-US"/>
              <a:t>难以获取任意两个位置之间的关联</a:t>
            </a:r>
            <a:endParaRPr lang="zh-CN" altLang="en-US"/>
          </a:p>
          <a:p>
            <a:pPr lvl="1"/>
            <a:r>
              <a:rPr lang="en-US" altLang="zh-CN"/>
              <a:t>LSTM</a:t>
            </a:r>
            <a:r>
              <a:rPr lang="zh-CN" altLang="en-US"/>
              <a:t>层数过多不</a:t>
            </a:r>
            <a:r>
              <a:rPr lang="en-US" altLang="zh-CN"/>
              <a:t>work</a:t>
            </a:r>
            <a:r>
              <a:rPr lang="zh-CN" altLang="en-US"/>
              <a:t>。</a:t>
            </a:r>
            <a:endParaRPr lang="zh-CN" altLang="en-US"/>
          </a:p>
          <a:p>
            <a:pPr lvl="0"/>
            <a:r>
              <a:rPr lang="en-US" altLang="zh-CN" sz="2000" b="1"/>
              <a:t>Transformer</a:t>
            </a:r>
            <a:r>
              <a:rPr lang="zh-CN" altLang="en-US" sz="2000" b="1"/>
              <a:t>优点</a:t>
            </a:r>
            <a:r>
              <a:rPr lang="zh-CN" altLang="en-US" sz="2000"/>
              <a:t>：</a:t>
            </a:r>
            <a:endParaRPr lang="zh-CN" altLang="en-US" sz="2000"/>
          </a:p>
          <a:p>
            <a:pPr lvl="1"/>
            <a:r>
              <a:rPr lang="zh-CN" altLang="en-US" sz="1800"/>
              <a:t>抛弃了</a:t>
            </a:r>
            <a:r>
              <a:rPr lang="en-US" altLang="zh-CN" sz="1800"/>
              <a:t>RNN</a:t>
            </a:r>
            <a:r>
              <a:rPr lang="zh-CN" altLang="en-US" sz="1800"/>
              <a:t>递归网络，使用一种</a:t>
            </a:r>
            <a:r>
              <a:rPr lang="en-US" altLang="zh-CN" sz="1800"/>
              <a:t>attention</a:t>
            </a:r>
            <a:r>
              <a:rPr lang="zh-CN" altLang="en-US" sz="1800"/>
              <a:t>机制来获取</a:t>
            </a:r>
            <a:r>
              <a:rPr lang="en-US" altLang="zh-CN" sz="1800"/>
              <a:t>encoder</a:t>
            </a:r>
            <a:r>
              <a:rPr lang="zh-CN" altLang="en-US" sz="1800"/>
              <a:t>和</a:t>
            </a:r>
            <a:r>
              <a:rPr lang="en-US" altLang="zh-CN" sz="1800"/>
              <a:t>decoder</a:t>
            </a:r>
            <a:r>
              <a:rPr lang="zh-CN" altLang="en-US" sz="1800"/>
              <a:t>之间的全局相关性。</a:t>
            </a:r>
            <a:endParaRPr lang="zh-CN" altLang="en-US" sz="1800"/>
          </a:p>
          <a:p>
            <a:pPr lvl="1"/>
            <a:r>
              <a:rPr lang="zh-CN" altLang="en-US" sz="1800"/>
              <a:t>允许并行计算，且在翻译任务上达到了</a:t>
            </a:r>
            <a:r>
              <a:rPr lang="en-US" altLang="zh-CN" sz="1800"/>
              <a:t>SOTA</a:t>
            </a:r>
            <a:r>
              <a:rPr lang="zh-CN" altLang="en-US" sz="1800"/>
              <a:t>。</a:t>
            </a:r>
            <a:endParaRPr lang="zh-CN" altLang="en-US"/>
          </a:p>
          <a:p>
            <a:pPr lvl="1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03465" y="289560"/>
            <a:ext cx="4629150" cy="6279515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2165" y="3851275"/>
            <a:ext cx="7277100" cy="187642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Transformer: Attention is all you need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376045"/>
            <a:ext cx="5922645" cy="4351655"/>
          </a:xfrm>
        </p:spPr>
        <p:txBody>
          <a:bodyPr/>
          <a:p>
            <a:r>
              <a:rPr b="1">
                <a:sym typeface="+mn-ea"/>
              </a:rPr>
              <a:t>Multi-Head Dot-Product Attention</a:t>
            </a:r>
            <a:endParaRPr lang="zh-CN" altLang="en-US"/>
          </a:p>
          <a:p>
            <a:pPr lvl="1"/>
            <a:r>
              <a:rPr lang="en-US" altLang="zh-CN">
                <a:sym typeface="+mn-ea"/>
                <a:hlinkClick r:id="rId2" action="ppaction://hlinksldjump"/>
              </a:rPr>
              <a:t>attention</a:t>
            </a:r>
            <a:r>
              <a:rPr lang="zh-CN" altLang="en-US">
                <a:sym typeface="+mn-ea"/>
                <a:hlinkClick r:id="rId2" action="ppaction://hlinksldjump"/>
              </a:rPr>
              <a:t>的</a:t>
            </a:r>
            <a:r>
              <a:rPr lang="en-US" altLang="zh-CN">
                <a:sym typeface="+mn-ea"/>
                <a:hlinkClick r:id="rId2" action="ppaction://hlinksldjump"/>
              </a:rPr>
              <a:t>Q</a:t>
            </a:r>
            <a:r>
              <a:rPr lang="zh-CN" altLang="en-US">
                <a:sym typeface="+mn-ea"/>
                <a:hlinkClick r:id="rId2" action="ppaction://hlinksldjump"/>
              </a:rPr>
              <a:t>、</a:t>
            </a:r>
            <a:r>
              <a:rPr lang="en-US" altLang="zh-CN">
                <a:sym typeface="+mn-ea"/>
                <a:hlinkClick r:id="rId2" action="ppaction://hlinksldjump"/>
              </a:rPr>
              <a:t>K</a:t>
            </a:r>
            <a:r>
              <a:rPr lang="zh-CN" altLang="en-US">
                <a:sym typeface="+mn-ea"/>
                <a:hlinkClick r:id="rId2" action="ppaction://hlinksldjump"/>
              </a:rPr>
              <a:t>、</a:t>
            </a:r>
            <a:r>
              <a:rPr lang="en-US" altLang="zh-CN">
                <a:sym typeface="+mn-ea"/>
                <a:hlinkClick r:id="rId2" action="ppaction://hlinksldjump"/>
              </a:rPr>
              <a:t>V</a:t>
            </a:r>
            <a:r>
              <a:rPr lang="zh-CN" altLang="en-US">
                <a:sym typeface="+mn-ea"/>
                <a:hlinkClick r:id="rId2" action="ppaction://hlinksldjump"/>
              </a:rPr>
              <a:t>表达</a:t>
            </a:r>
            <a:endParaRPr lang="zh-CN" altLang="en-US">
              <a:sym typeface="+mn-ea"/>
              <a:hlinkClick r:id="rId2" action="ppaction://hlinksldjump"/>
            </a:endParaRPr>
          </a:p>
          <a:p>
            <a:pPr lvl="1"/>
            <a:r>
              <a:rPr sz="1800">
                <a:sym typeface="+mn-ea"/>
              </a:rPr>
              <a:t>Scaled Dot-Product Attention</a:t>
            </a:r>
            <a:endParaRPr sz="1800">
              <a:sym typeface="+mn-ea"/>
            </a:endParaRPr>
          </a:p>
          <a:p>
            <a:pPr lvl="1"/>
            <a:endParaRPr lang="zh-CN" altLang="en-US" sz="1800"/>
          </a:p>
          <a:p>
            <a:pPr lvl="1"/>
            <a:endParaRPr lang="zh-CN" altLang="en-US" sz="1800"/>
          </a:p>
          <a:p>
            <a:pPr lvl="1"/>
            <a:r>
              <a:rPr lang="zh-CN" altLang="en-US" sz="1800">
                <a:sym typeface="+mn-ea"/>
              </a:rPr>
              <a:t>Multi-Head Attention</a:t>
            </a:r>
            <a:endParaRPr lang="zh-CN" altLang="en-US" sz="1800"/>
          </a:p>
          <a:p>
            <a:pPr lvl="2"/>
            <a:r>
              <a:rPr lang="zh-CN" altLang="en-US" sz="1800">
                <a:sym typeface="+mn-ea"/>
              </a:rPr>
              <a:t>使用少量多次</a:t>
            </a:r>
            <a:r>
              <a:rPr lang="en-US" altLang="zh-CN" sz="1800">
                <a:sym typeface="+mn-ea"/>
              </a:rPr>
              <a:t>attention</a:t>
            </a:r>
            <a:r>
              <a:rPr lang="zh-CN" altLang="en-US" sz="1800">
                <a:sym typeface="+mn-ea"/>
              </a:rPr>
              <a:t>替代一次</a:t>
            </a:r>
            <a:r>
              <a:rPr lang="en-US" altLang="zh-CN" sz="1800">
                <a:sym typeface="+mn-ea"/>
              </a:rPr>
              <a:t>attention</a:t>
            </a:r>
            <a:r>
              <a:rPr lang="zh-CN" altLang="en-US" sz="1800">
                <a:sym typeface="+mn-ea"/>
              </a:rPr>
              <a:t>，不增加很多参数量的同时，提升性能。</a:t>
            </a:r>
            <a:endParaRPr lang="zh-CN" altLang="en-US" sz="1800"/>
          </a:p>
          <a:p>
            <a:pPr lvl="1"/>
            <a:endParaRPr lang="zh-CN" altLang="en-US"/>
          </a:p>
          <a:p>
            <a:pPr lvl="1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0345" y="1444625"/>
            <a:ext cx="2875915" cy="343471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46260" y="1392555"/>
            <a:ext cx="2554605" cy="353885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rcRect t="12833"/>
          <a:stretch>
            <a:fillRect/>
          </a:stretch>
        </p:blipFill>
        <p:spPr>
          <a:xfrm>
            <a:off x="1623060" y="2275205"/>
            <a:ext cx="4124325" cy="664210"/>
          </a:xfrm>
          <a:prstGeom prst="rect">
            <a:avLst/>
          </a:prstGeom>
        </p:spPr>
      </p:pic>
      <p:sp>
        <p:nvSpPr>
          <p:cNvPr id="9" name="内容占位符 2"/>
          <p:cNvSpPr>
            <a:spLocks noGrp="1"/>
          </p:cNvSpPr>
          <p:nvPr/>
        </p:nvSpPr>
        <p:spPr>
          <a:xfrm>
            <a:off x="636270" y="2292350"/>
            <a:ext cx="5934075" cy="4351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8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b="1"/>
          </a:p>
          <a:p>
            <a:pPr lvl="1"/>
            <a:endParaRPr lang="zh-CN" altLang="en-US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Transformer: Attention is all you need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376045"/>
            <a:ext cx="11092815" cy="4351655"/>
          </a:xfrm>
        </p:spPr>
        <p:txBody>
          <a:bodyPr/>
          <a:p>
            <a:r>
              <a:rPr b="1">
                <a:sym typeface="+mn-ea"/>
              </a:rPr>
              <a:t>Multi-Head </a:t>
            </a:r>
            <a:r>
              <a:rPr lang="zh-CN" b="1">
                <a:sym typeface="+mn-ea"/>
              </a:rPr>
              <a:t>为什么有用？</a:t>
            </a:r>
            <a:r>
              <a:rPr lang="zh-CN" b="1">
                <a:sym typeface="+mn-ea"/>
              </a:rPr>
              <a:t>真的有用么？</a:t>
            </a:r>
            <a:endParaRPr lang="zh-CN" b="1">
              <a:sym typeface="+mn-ea"/>
            </a:endParaRPr>
          </a:p>
          <a:p>
            <a:pPr lvl="1"/>
            <a:r>
              <a:rPr lang="zh-CN" altLang="en-US" sz="1620"/>
              <a:t>直觉上：</a:t>
            </a:r>
            <a:r>
              <a:rPr lang="en-US" altLang="zh-CN" sz="1620"/>
              <a:t>multi-head</a:t>
            </a:r>
            <a:r>
              <a:rPr lang="zh-CN" altLang="en-US" sz="1620"/>
              <a:t>的出发点是模仿卷积核的操作，期望不同的</a:t>
            </a:r>
            <a:r>
              <a:rPr lang="en-US" altLang="zh-CN" sz="1620"/>
              <a:t>head</a:t>
            </a:r>
            <a:r>
              <a:rPr lang="zh-CN" altLang="en-US" sz="1620"/>
              <a:t>能</a:t>
            </a:r>
            <a:r>
              <a:rPr lang="zh-CN" altLang="en-US" sz="1620" b="1"/>
              <a:t>关注到句子中不同的</a:t>
            </a:r>
            <a:r>
              <a:rPr lang="en-US" altLang="zh-CN" sz="1620" b="1"/>
              <a:t>token</a:t>
            </a:r>
            <a:r>
              <a:rPr lang="zh-CN" altLang="en-US" sz="1620" b="1"/>
              <a:t>；</a:t>
            </a:r>
            <a:r>
              <a:rPr lang="zh-CN" altLang="en-US" sz="1620"/>
              <a:t>或者关注的</a:t>
            </a:r>
            <a:r>
              <a:rPr lang="en-US" altLang="zh-CN" sz="1620"/>
              <a:t>token</a:t>
            </a:r>
            <a:r>
              <a:rPr lang="zh-CN" altLang="en-US" sz="1620"/>
              <a:t>（</a:t>
            </a:r>
            <a:r>
              <a:rPr lang="en-US" altLang="zh-CN" sz="1620"/>
              <a:t>pattern</a:t>
            </a:r>
            <a:r>
              <a:rPr lang="zh-CN" altLang="en-US" sz="1620"/>
              <a:t>）相同，</a:t>
            </a:r>
            <a:r>
              <a:rPr lang="zh-CN" altLang="en-US" sz="1620" b="1"/>
              <a:t>但学到的参数不同</a:t>
            </a:r>
            <a:r>
              <a:rPr lang="zh-CN" altLang="en-US" sz="1620"/>
              <a:t>，即获得的信息不同。</a:t>
            </a:r>
            <a:endParaRPr lang="zh-CN" altLang="en-US" sz="1620"/>
          </a:p>
          <a:p>
            <a:pPr lvl="1"/>
            <a:endParaRPr lang="zh-CN" altLang="en-US"/>
          </a:p>
        </p:txBody>
      </p:sp>
      <p:sp>
        <p:nvSpPr>
          <p:cNvPr id="9" name="内容占位符 2"/>
          <p:cNvSpPr>
            <a:spLocks noGrp="1"/>
          </p:cNvSpPr>
          <p:nvPr/>
        </p:nvSpPr>
        <p:spPr>
          <a:xfrm>
            <a:off x="636270" y="2347595"/>
            <a:ext cx="5934075" cy="4351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8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zh-CN" altLang="en-US" sz="1620">
                <a:sym typeface="+mn-ea"/>
              </a:rPr>
              <a:t>可视化实验发现：同一层不同head往往关注的token是一样的，这些token对应的参数不一样可能导致了获取的组合信息不同（也有可能是冗余）；同一层head的方差随层数的上升在减小，有实验表明类似于</a:t>
            </a:r>
            <a:r>
              <a:rPr lang="en-US" altLang="zh-CN" sz="1620">
                <a:sym typeface="+mn-ea"/>
              </a:rPr>
              <a:t>CNN</a:t>
            </a:r>
            <a:r>
              <a:rPr lang="zh-CN" altLang="en-US" sz="1620">
                <a:sym typeface="+mn-ea"/>
              </a:rPr>
              <a:t>里的，浅层</a:t>
            </a:r>
            <a:r>
              <a:rPr lang="en-US" altLang="zh-CN" sz="1620">
                <a:sym typeface="+mn-ea"/>
              </a:rPr>
              <a:t>Transformer</a:t>
            </a:r>
            <a:r>
              <a:rPr lang="zh-CN" altLang="en-US" sz="1620">
                <a:sym typeface="+mn-ea"/>
              </a:rPr>
              <a:t>获得更多的是语法信息，而深层</a:t>
            </a:r>
            <a:r>
              <a:rPr lang="en-US" altLang="zh-CN" sz="1620">
                <a:sym typeface="+mn-ea"/>
              </a:rPr>
              <a:t>Transformer</a:t>
            </a:r>
            <a:r>
              <a:rPr lang="zh-CN" altLang="en-US" sz="1620">
                <a:sym typeface="+mn-ea"/>
              </a:rPr>
              <a:t>则更关注语义信息，这与不同</a:t>
            </a:r>
            <a:r>
              <a:rPr lang="en-US" altLang="zh-CN" sz="1620">
                <a:sym typeface="+mn-ea"/>
              </a:rPr>
              <a:t>head</a:t>
            </a:r>
            <a:r>
              <a:rPr lang="zh-CN" altLang="en-US" sz="1620">
                <a:sym typeface="+mn-ea"/>
              </a:rPr>
              <a:t>随层数的表现不同是相符的。</a:t>
            </a:r>
            <a:endParaRPr lang="zh-CN" altLang="en-US" sz="1620">
              <a:sym typeface="+mn-ea"/>
            </a:endParaRPr>
          </a:p>
          <a:p>
            <a:pPr lvl="1"/>
            <a:r>
              <a:rPr lang="en-US" altLang="zh-CN" sz="1620"/>
              <a:t>https://arxiv.org/pdf/1905.09418.pdf </a:t>
            </a:r>
            <a:r>
              <a:rPr lang="zh-CN" altLang="en-US" sz="1620"/>
              <a:t>实验说明了，对于翻译任务而言，只有一小部分</a:t>
            </a:r>
            <a:r>
              <a:rPr lang="en-US" altLang="zh-CN" sz="1620"/>
              <a:t>head</a:t>
            </a:r>
            <a:r>
              <a:rPr lang="zh-CN" altLang="en-US" sz="1620"/>
              <a:t>是重要的，其他的是冗余；重要的</a:t>
            </a:r>
            <a:r>
              <a:rPr lang="en-US" altLang="zh-CN" sz="1620"/>
              <a:t>head</a:t>
            </a:r>
            <a:r>
              <a:rPr lang="zh-CN" altLang="en-US" sz="1620"/>
              <a:t>有一种或多种专有的关注模式。</a:t>
            </a:r>
            <a:endParaRPr lang="zh-CN" altLang="en-US" sz="2000"/>
          </a:p>
          <a:p>
            <a:pPr lvl="1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6570345" y="2668905"/>
            <a:ext cx="2548890" cy="3568539"/>
            <a:chOff x="12437" y="47"/>
            <a:chExt cx="6386" cy="7241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2437" y="47"/>
              <a:ext cx="6386" cy="6807"/>
            </a:xfrm>
            <a:prstGeom prst="rect">
              <a:avLst/>
            </a:prstGeom>
          </p:spPr>
        </p:pic>
        <p:sp>
          <p:nvSpPr>
            <p:cNvPr id="5" name="文本框 4"/>
            <p:cNvSpPr txBox="1"/>
            <p:nvPr/>
          </p:nvSpPr>
          <p:spPr>
            <a:xfrm>
              <a:off x="12461" y="6854"/>
              <a:ext cx="6362" cy="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800"/>
                <a:t>from</a:t>
              </a:r>
              <a:r>
                <a:rPr lang="zh-CN" altLang="en-US" sz="800"/>
                <a:t>：https://arxiv.org/pdf/1906.05714.pdf</a:t>
              </a:r>
              <a:endParaRPr lang="zh-CN" altLang="en-US" sz="800"/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9396730" y="2760980"/>
            <a:ext cx="2679700" cy="3782060"/>
            <a:chOff x="14571" y="4758"/>
            <a:chExt cx="4220" cy="5956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571" y="4758"/>
              <a:ext cx="4157" cy="5551"/>
            </a:xfrm>
            <a:prstGeom prst="rect">
              <a:avLst/>
            </a:prstGeom>
          </p:spPr>
        </p:pic>
        <p:sp>
          <p:nvSpPr>
            <p:cNvPr id="13" name="文本框 12"/>
            <p:cNvSpPr txBox="1"/>
            <p:nvPr/>
          </p:nvSpPr>
          <p:spPr>
            <a:xfrm>
              <a:off x="14571" y="10378"/>
              <a:ext cx="4221" cy="3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800"/>
                <a:t>from:https://arxiv.org/pdf/1906.04341v1.pdf</a:t>
              </a:r>
              <a:endParaRPr lang="en-US" altLang="zh-CN" sz="800"/>
            </a:p>
          </p:txBody>
        </p:sp>
      </p:grp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Transformer: Attention is all you need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376045"/>
            <a:ext cx="11092815" cy="5584190"/>
          </a:xfrm>
        </p:spPr>
        <p:txBody>
          <a:bodyPr/>
          <a:p>
            <a:r>
              <a:rPr lang="en-US" b="1">
                <a:sym typeface="+mn-ea"/>
              </a:rPr>
              <a:t>FFN</a:t>
            </a:r>
            <a:r>
              <a:rPr lang="zh-CN" altLang="en-US" b="1">
                <a:sym typeface="+mn-ea"/>
              </a:rPr>
              <a:t>：</a:t>
            </a:r>
            <a:r>
              <a:rPr b="1">
                <a:sym typeface="+mn-ea"/>
              </a:rPr>
              <a:t>Position-wise Feed-Forward Networks</a:t>
            </a:r>
            <a:endParaRPr b="1">
              <a:sym typeface="+mn-ea"/>
            </a:endParaRPr>
          </a:p>
          <a:p>
            <a:pPr lvl="1"/>
            <a:r>
              <a:rPr lang="zh-CN" altLang="en-US"/>
              <a:t>对每一个位置添加</a:t>
            </a:r>
            <a:r>
              <a:rPr lang="en-US" altLang="zh-CN"/>
              <a:t>FFN</a:t>
            </a:r>
            <a:r>
              <a:rPr lang="zh-CN" altLang="en-US"/>
              <a:t>（全连接层），同一层每个位置共享参数</a:t>
            </a:r>
            <a:endParaRPr lang="zh-CN" altLang="en-US"/>
          </a:p>
          <a:p>
            <a:pPr lvl="1"/>
            <a:endParaRPr lang="zh-CN" altLang="en-US"/>
          </a:p>
          <a:p>
            <a:pPr lvl="1"/>
            <a:endParaRPr lang="zh-CN" altLang="en-US"/>
          </a:p>
          <a:p>
            <a:pPr lvl="1"/>
            <a:r>
              <a:rPr lang="zh-CN" altLang="en-US"/>
              <a:t>也可以使用</a:t>
            </a:r>
            <a:r>
              <a:rPr lang="en-US" altLang="zh-CN"/>
              <a:t>2</a:t>
            </a:r>
            <a:r>
              <a:rPr lang="zh-CN" altLang="en-US"/>
              <a:t>个</a:t>
            </a:r>
            <a:r>
              <a:rPr lang="en-US" altLang="zh-CN"/>
              <a:t>1*1</a:t>
            </a:r>
            <a:r>
              <a:rPr lang="zh-CN" altLang="en-US"/>
              <a:t>的卷积来替代</a:t>
            </a:r>
            <a:endParaRPr lang="zh-CN" altLang="en-US"/>
          </a:p>
          <a:p>
            <a:pPr lvl="0"/>
            <a:r>
              <a:rPr lang="en-US" altLang="zh-CN" b="1"/>
              <a:t>Positional Encoding</a:t>
            </a:r>
            <a:endParaRPr lang="en-US" altLang="zh-CN"/>
          </a:p>
          <a:p>
            <a:pPr lvl="1"/>
            <a:endParaRPr lang="zh-CN" sz="1800">
              <a:sym typeface="+mn-ea"/>
            </a:endParaRPr>
          </a:p>
          <a:p>
            <a:pPr lvl="1"/>
            <a:endParaRPr lang="zh-CN" sz="1800">
              <a:sym typeface="+mn-ea"/>
            </a:endParaRPr>
          </a:p>
          <a:p>
            <a:pPr lvl="1"/>
            <a:endParaRPr lang="zh-CN" sz="1800">
              <a:sym typeface="+mn-ea"/>
            </a:endParaRPr>
          </a:p>
          <a:p>
            <a:pPr lvl="1"/>
            <a:r>
              <a:rPr lang="zh-CN" sz="1800">
                <a:sym typeface="+mn-ea"/>
              </a:rPr>
              <a:t>使用正余弦可以提供不同位置之间的关系信息（由正余弦公式可得），这是因为除了绝对位置，单词的相对位置也很重要</a:t>
            </a:r>
            <a:endParaRPr lang="zh-CN" sz="1800"/>
          </a:p>
          <a:p>
            <a:pPr lvl="1"/>
            <a:r>
              <a:rPr lang="zh-CN" sz="1800">
                <a:sym typeface="+mn-ea"/>
              </a:rPr>
              <a:t>实际上也可以</a:t>
            </a:r>
            <a:r>
              <a:rPr lang="zh-CN" altLang="en-US" sz="1800">
                <a:sym typeface="+mn-ea"/>
              </a:rPr>
              <a:t>将</a:t>
            </a:r>
            <a:r>
              <a:rPr lang="en-US" altLang="zh-CN" sz="1800" b="1">
                <a:sym typeface="+mn-ea"/>
              </a:rPr>
              <a:t>PE</a:t>
            </a:r>
            <a:r>
              <a:rPr lang="zh-CN" altLang="en-US" sz="1800">
                <a:sym typeface="+mn-ea"/>
              </a:rPr>
              <a:t>加入</a:t>
            </a:r>
            <a:r>
              <a:rPr lang="zh-CN" sz="1800">
                <a:sym typeface="+mn-ea"/>
              </a:rPr>
              <a:t>训练，但本文提到二者区别并不大，使用这种</a:t>
            </a:r>
            <a:r>
              <a:rPr lang="en-US" altLang="zh-CN" sz="1800">
                <a:sym typeface="+mn-ea"/>
              </a:rPr>
              <a:t>encoding</a:t>
            </a:r>
            <a:r>
              <a:rPr lang="zh-CN" altLang="en-US" sz="1800">
                <a:sym typeface="+mn-ea"/>
              </a:rPr>
              <a:t>的好处是：</a:t>
            </a:r>
            <a:endParaRPr lang="zh-CN" altLang="en-US" sz="1800"/>
          </a:p>
          <a:p>
            <a:pPr marL="1257300" lvl="2" indent="-342900">
              <a:buAutoNum type="arabicPeriod"/>
            </a:pPr>
            <a:r>
              <a:rPr lang="zh-CN" altLang="en-US" sz="1800">
                <a:sym typeface="+mn-ea"/>
              </a:rPr>
              <a:t>不需要训练，减少参数</a:t>
            </a:r>
            <a:endParaRPr lang="zh-CN" altLang="en-US" sz="1800"/>
          </a:p>
          <a:p>
            <a:pPr marL="1257300" lvl="2" indent="-342900">
              <a:buAutoNum type="arabicPeriod"/>
            </a:pPr>
            <a:r>
              <a:rPr lang="zh-CN" altLang="en-US" sz="1800">
                <a:sym typeface="+mn-ea"/>
              </a:rPr>
              <a:t>当遇到超出最大序列长度的序列，正余弦仍然可以工作</a:t>
            </a:r>
            <a:endParaRPr lang="zh-CN" altLang="en-US" sz="1800">
              <a:sym typeface="+mn-ea"/>
            </a:endParaRPr>
          </a:p>
          <a:p>
            <a:pPr lvl="1"/>
            <a:r>
              <a:rPr lang="zh-CN" altLang="en-US"/>
              <a:t>然而</a:t>
            </a:r>
            <a:r>
              <a:rPr lang="en-US" altLang="zh-CN"/>
              <a:t>Bert</a:t>
            </a:r>
            <a:r>
              <a:rPr lang="zh-CN" altLang="en-US"/>
              <a:t>中使用的</a:t>
            </a:r>
            <a:r>
              <a:rPr lang="en-US" altLang="zh-CN"/>
              <a:t>Position Embedding</a:t>
            </a:r>
            <a:r>
              <a:rPr lang="zh-CN" altLang="en-US"/>
              <a:t>，合理猜测：一方面</a:t>
            </a:r>
            <a:r>
              <a:rPr lang="en-US" altLang="zh-CN"/>
              <a:t>Bert</a:t>
            </a:r>
            <a:r>
              <a:rPr lang="zh-CN" altLang="en-US"/>
              <a:t>使用的</a:t>
            </a:r>
            <a:r>
              <a:rPr lang="zh-CN" altLang="en-US" b="1"/>
              <a:t>数据量更充足</a:t>
            </a:r>
            <a:r>
              <a:rPr lang="zh-CN" altLang="en-US"/>
              <a:t>，另一方面</a:t>
            </a:r>
            <a:r>
              <a:rPr lang="zh-CN" altLang="en-US" b="1"/>
              <a:t>任务目标不同</a:t>
            </a:r>
            <a:r>
              <a:rPr lang="zh-CN" altLang="en-US"/>
              <a:t>：</a:t>
            </a:r>
            <a:r>
              <a:rPr lang="en-US" altLang="zh-CN"/>
              <a:t>Position Encoding是将每个位置区分开（当然三角函数对相对位置有帮助），对于高</a:t>
            </a:r>
            <a:r>
              <a:rPr lang="en-US" altLang="zh-CN" u="sng"/>
              <a:t>度关注局部语序的翻译任务来说</a:t>
            </a:r>
            <a:r>
              <a:rPr lang="en-US" altLang="zh-CN"/>
              <a:t>，它更合适。BERT 则完全不同，它的 encoder 需要建模</a:t>
            </a:r>
            <a:r>
              <a:rPr lang="en-US" altLang="zh-CN" u="sng"/>
              <a:t>完整的 word order</a:t>
            </a:r>
            <a:r>
              <a:rPr lang="en-US" altLang="zh-CN"/>
              <a:t>。尤其是对于</a:t>
            </a:r>
            <a:r>
              <a:rPr lang="en-US" altLang="zh-CN" u="sng"/>
              <a:t>序列标注类的下游任务</a:t>
            </a:r>
            <a:r>
              <a:rPr lang="en-US" altLang="zh-CN"/>
              <a:t>，</a:t>
            </a:r>
            <a:r>
              <a:rPr lang="en-US" altLang="zh-CN" u="sng"/>
              <a:t>模型需要给出每个位置的预测结果</a:t>
            </a:r>
            <a:r>
              <a:rPr lang="en-US" altLang="zh-CN"/>
              <a:t>。</a:t>
            </a:r>
            <a:endParaRPr lang="en-US" altLang="zh-CN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87525" y="2105025"/>
            <a:ext cx="4114800" cy="4572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7950" y="3371850"/>
            <a:ext cx="4210050" cy="8763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Transformer: Attention is all you need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376045"/>
            <a:ext cx="11092815" cy="5584190"/>
          </a:xfrm>
        </p:spPr>
        <p:txBody>
          <a:bodyPr/>
          <a:p>
            <a:r>
              <a:rPr lang="en-US" b="1">
                <a:sym typeface="+mn-ea"/>
              </a:rPr>
              <a:t>Transformer</a:t>
            </a:r>
            <a:r>
              <a:rPr lang="zh-CN" altLang="en-US" b="1">
                <a:sym typeface="+mn-ea"/>
              </a:rPr>
              <a:t>比</a:t>
            </a:r>
            <a:r>
              <a:rPr lang="en-US" altLang="zh-CN" b="1">
                <a:sym typeface="+mn-ea"/>
              </a:rPr>
              <a:t>LSTM</a:t>
            </a:r>
            <a:r>
              <a:rPr lang="zh-CN" altLang="en-US" b="1">
                <a:sym typeface="+mn-ea"/>
              </a:rPr>
              <a:t>的长程依赖捕捉性能更强么？</a:t>
            </a:r>
            <a:endParaRPr lang="zh-CN" altLang="en-US" b="1">
              <a:sym typeface="+mn-ea"/>
            </a:endParaRPr>
          </a:p>
          <a:p>
            <a:pPr lvl="1"/>
            <a:r>
              <a:rPr lang="en-US" altLang="zh-CN" b="1">
                <a:sym typeface="+mn-ea"/>
              </a:rPr>
              <a:t>self-attention</a:t>
            </a:r>
            <a:r>
              <a:rPr lang="zh-CN" altLang="en-US" b="1">
                <a:sym typeface="+mn-ea"/>
              </a:rPr>
              <a:t>比</a:t>
            </a:r>
            <a:r>
              <a:rPr lang="en-US" altLang="zh-CN" b="1">
                <a:sym typeface="+mn-ea"/>
              </a:rPr>
              <a:t>LSTM</a:t>
            </a:r>
            <a:r>
              <a:rPr lang="zh-CN" altLang="en-US" b="1">
                <a:sym typeface="+mn-ea"/>
              </a:rPr>
              <a:t>强毫无疑问，但是</a:t>
            </a:r>
            <a:r>
              <a:rPr lang="en-US" altLang="zh-CN" b="1">
                <a:sym typeface="+mn-ea"/>
              </a:rPr>
              <a:t>Transformer</a:t>
            </a:r>
            <a:r>
              <a:rPr lang="zh-CN" altLang="en-US" b="1">
                <a:sym typeface="+mn-ea"/>
              </a:rPr>
              <a:t>不一定，可能是受到</a:t>
            </a:r>
            <a:r>
              <a:rPr lang="en-US" altLang="zh-CN" b="1">
                <a:sym typeface="+mn-ea"/>
              </a:rPr>
              <a:t>positional encoding</a:t>
            </a:r>
            <a:r>
              <a:rPr lang="zh-CN" altLang="en-US" b="1">
                <a:sym typeface="+mn-ea"/>
              </a:rPr>
              <a:t>方法的限制</a:t>
            </a:r>
            <a:endParaRPr lang="zh-CN" altLang="en-US" b="1">
              <a:sym typeface="+mn-ea"/>
            </a:endParaRPr>
          </a:p>
        </p:txBody>
      </p:sp>
      <p:sp>
        <p:nvSpPr>
          <p:cNvPr id="5" name="矩形 4">
            <a:hlinkClick r:id="rId1" tooltip="" action="ppaction://hlinksldjump"/>
          </p:cNvPr>
          <p:cNvSpPr/>
          <p:nvPr/>
        </p:nvSpPr>
        <p:spPr>
          <a:xfrm>
            <a:off x="10555605" y="6009640"/>
            <a:ext cx="1414145" cy="5353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返回</a:t>
            </a:r>
            <a:endParaRPr lang="zh-CN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STN</a:t>
            </a:r>
            <a:r>
              <a:rPr lang="zh-CN" altLang="en-US"/>
              <a:t>（Spatial Transformer Networks）</a:t>
            </a:r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rcRect l="5148" t="11181"/>
          <a:stretch>
            <a:fillRect/>
          </a:stretch>
        </p:blipFill>
        <p:spPr>
          <a:xfrm>
            <a:off x="335280" y="1192530"/>
            <a:ext cx="6004560" cy="246316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186055" y="3655695"/>
            <a:ext cx="11304905" cy="2584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/>
              <a:t>Localisation Network</a:t>
            </a:r>
            <a:r>
              <a:rPr lang="zh-CN" altLang="en-US"/>
              <a:t>：卷积网络，输入原图，输出</a:t>
            </a:r>
            <a:r>
              <a:rPr lang="zh-CN" altLang="en-US">
                <a:hlinkClick r:id="rId2" tooltip="" action="ppaction://hlinksldjump"/>
              </a:rPr>
              <a:t>仿射变换</a:t>
            </a:r>
            <a:r>
              <a:rPr lang="zh-CN" altLang="en-US"/>
              <a:t>矩阵的参数θ = f(U)。</a:t>
            </a:r>
            <a:endParaRPr lang="zh-CN" altLang="en-US"/>
          </a:p>
          <a:p>
            <a:r>
              <a:rPr lang="en-US" altLang="zh-CN" b="1"/>
              <a:t>Grid Generator</a:t>
            </a:r>
            <a:r>
              <a:rPr lang="zh-CN" altLang="en-US"/>
              <a:t>：固定</a:t>
            </a:r>
            <a:r>
              <a:rPr lang="en-US" altLang="zh-CN"/>
              <a:t>V</a:t>
            </a:r>
            <a:r>
              <a:rPr lang="zh-CN" altLang="en-US"/>
              <a:t>的尺寸，即仿射变换后输出的尺寸，利用变换矩阵和输出图片像素点的坐标，反推输出像素点在原图中的位置，生成输出图像素点在原图上的对应的位置网格</a:t>
            </a:r>
            <a:r>
              <a:rPr lang="en-US" altLang="zh-CN"/>
              <a:t>Grid</a:t>
            </a:r>
            <a:r>
              <a:rPr lang="zh-CN" altLang="en-US"/>
              <a:t>。仿射矩阵可以根据自己的要求设置。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en-US" altLang="zh-CN"/>
          </a:p>
          <a:p>
            <a:r>
              <a:rPr lang="en-US" altLang="zh-CN" b="1"/>
              <a:t>Sampler</a:t>
            </a:r>
            <a:r>
              <a:rPr lang="zh-CN" altLang="en-US"/>
              <a:t>：使用</a:t>
            </a:r>
            <a:r>
              <a:rPr lang="zh-CN" altLang="en-US">
                <a:hlinkClick r:id="rId3" tooltip="" action="ppaction://hlinksldjump"/>
              </a:rPr>
              <a:t>双线性插值法</a:t>
            </a:r>
            <a:r>
              <a:rPr lang="zh-CN" altLang="en-US"/>
              <a:t>，求</a:t>
            </a:r>
            <a:r>
              <a:rPr lang="en-US" altLang="zh-CN"/>
              <a:t>Grid</a:t>
            </a:r>
            <a:r>
              <a:rPr lang="zh-CN" altLang="en-US"/>
              <a:t>上每个像素点对应的像素值，该像素值就是</a:t>
            </a:r>
            <a:r>
              <a:rPr lang="en-US" altLang="zh-CN"/>
              <a:t>output</a:t>
            </a:r>
            <a:r>
              <a:rPr lang="zh-CN" altLang="en-US"/>
              <a:t>图像对应的每个像素点的值。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rcRect l="1869" t="7139" r="3872" b="8909"/>
          <a:stretch>
            <a:fillRect/>
          </a:stretch>
        </p:blipFill>
        <p:spPr>
          <a:xfrm>
            <a:off x="2958465" y="4665980"/>
            <a:ext cx="6275705" cy="90360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rcRect t="12768"/>
          <a:stretch>
            <a:fillRect/>
          </a:stretch>
        </p:blipFill>
        <p:spPr>
          <a:xfrm>
            <a:off x="7600315" y="1824355"/>
            <a:ext cx="4043680" cy="164528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RARE——</a:t>
            </a:r>
            <a:r>
              <a:rPr lang="zh-CN" altLang="en-US"/>
              <a:t>将</a:t>
            </a:r>
            <a:r>
              <a:rPr lang="en-US" altLang="zh-CN"/>
              <a:t>TPS</a:t>
            </a:r>
            <a:r>
              <a:rPr lang="zh-CN" altLang="en-US"/>
              <a:t>（</a:t>
            </a:r>
            <a:r>
              <a:rPr lang="en-US" altLang="zh-CN"/>
              <a:t>Thin Plate-Spline</a:t>
            </a:r>
            <a:r>
              <a:rPr lang="zh-CN" altLang="en-US"/>
              <a:t>）变换融入</a:t>
            </a:r>
            <a:r>
              <a:rPr lang="en-US" altLang="zh-CN"/>
              <a:t>STN</a:t>
            </a:r>
            <a:r>
              <a:rPr lang="zh-CN" altLang="en-US"/>
              <a:t>架构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591935" y="1249680"/>
            <a:ext cx="5586095" cy="210566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38480" y="1249680"/>
            <a:ext cx="6235700" cy="39693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80604020202020204" pitchFamily="34" charset="0"/>
              <a:buChar char="•"/>
            </a:pPr>
            <a:r>
              <a:rPr lang="en-US" altLang="zh-CN" b="1"/>
              <a:t>Localization Network</a:t>
            </a:r>
            <a:r>
              <a:rPr lang="zh-CN" altLang="en-US"/>
              <a:t>：不再直接生成仿射变换的参数，而是生成基准点坐标，之后需要寻找</a:t>
            </a:r>
            <a:r>
              <a:rPr lang="en-US" altLang="zh-CN"/>
              <a:t>input image</a:t>
            </a:r>
            <a:r>
              <a:rPr lang="zh-CN" altLang="en-US"/>
              <a:t>和</a:t>
            </a:r>
            <a:r>
              <a:rPr lang="en-US" altLang="zh-CN"/>
              <a:t>rectified image</a:t>
            </a:r>
            <a:r>
              <a:rPr lang="zh-CN" altLang="en-US"/>
              <a:t>的基准点之间的变换关系，其中</a:t>
            </a:r>
            <a:r>
              <a:rPr lang="en-US" altLang="zh-CN"/>
              <a:t>output image</a:t>
            </a:r>
            <a:r>
              <a:rPr lang="zh-CN" altLang="en-US"/>
              <a:t>的基准点是事先固定好的。</a:t>
            </a:r>
            <a:endParaRPr lang="zh-CN" altLang="en-US"/>
          </a:p>
          <a:p>
            <a:pPr marL="285750" indent="-285750">
              <a:buFont typeface="Arial" panose="02080604020202020204" pitchFamily="34" charset="0"/>
              <a:buChar char="•"/>
            </a:pPr>
            <a:r>
              <a:rPr lang="en-US" altLang="zh-CN" b="1"/>
              <a:t>Grid Generator</a:t>
            </a:r>
            <a:r>
              <a:rPr lang="zh-CN" altLang="en-US"/>
              <a:t>：不再是仿射变换，而是</a:t>
            </a:r>
            <a:r>
              <a:rPr lang="en-US" altLang="zh-CN" b="1">
                <a:hlinkClick r:id="rId2" tooltip="" action="ppaction://hlinksldjump"/>
              </a:rPr>
              <a:t>TPS</a:t>
            </a:r>
            <a:r>
              <a:rPr lang="zh-CN" altLang="en-US" b="1">
                <a:hlinkClick r:id="rId2" tooltip="" action="ppaction://hlinksldjump"/>
              </a:rPr>
              <a:t>变换</a:t>
            </a:r>
            <a:r>
              <a:rPr lang="zh-CN" altLang="en-US"/>
              <a:t>，方式同样是固定</a:t>
            </a:r>
            <a:r>
              <a:rPr lang="en-US" altLang="zh-CN">
                <a:sym typeface="+mn-ea"/>
              </a:rPr>
              <a:t>rectified </a:t>
            </a:r>
            <a:r>
              <a:rPr lang="en-US" altLang="zh-CN"/>
              <a:t>image</a:t>
            </a:r>
            <a:r>
              <a:rPr lang="zh-CN" altLang="en-US"/>
              <a:t>的基准点坐标C</a:t>
            </a:r>
            <a:r>
              <a:rPr lang="en-US" altLang="zh-CN"/>
              <a:t>'</a:t>
            </a:r>
            <a:r>
              <a:rPr lang="zh-CN" altLang="en-US"/>
              <a:t>，计算当前</a:t>
            </a:r>
            <a:r>
              <a:rPr lang="en-US" altLang="zh-CN"/>
              <a:t>input image</a:t>
            </a:r>
            <a:r>
              <a:rPr lang="zh-CN" altLang="en-US"/>
              <a:t>生成的</a:t>
            </a:r>
            <a:r>
              <a:rPr lang="en-US" altLang="zh-CN">
                <a:solidFill>
                  <a:srgbClr val="FF0000"/>
                </a:solidFill>
                <a:hlinkClick r:id="rId3" tooltip="" action="ppaction://hlinksldjump"/>
              </a:rPr>
              <a:t>C</a:t>
            </a:r>
            <a:r>
              <a:rPr lang="zh-CN" altLang="en-US">
                <a:solidFill>
                  <a:srgbClr val="FF0000"/>
                </a:solidFill>
                <a:hlinkClick r:id="rId3" tooltip="" action="ppaction://hlinksldjump"/>
              </a:rPr>
              <a:t>与</a:t>
            </a:r>
            <a:r>
              <a:rPr lang="zh-CN" altLang="en-US">
                <a:solidFill>
                  <a:srgbClr val="FF0000"/>
                </a:solidFill>
                <a:sym typeface="+mn-ea"/>
                <a:hlinkClick r:id="rId3" tooltip="" action="ppaction://hlinksldjump"/>
              </a:rPr>
              <a:t>C</a:t>
            </a:r>
            <a:r>
              <a:rPr lang="en-US" altLang="zh-CN">
                <a:solidFill>
                  <a:srgbClr val="FF0000"/>
                </a:solidFill>
                <a:sym typeface="+mn-ea"/>
                <a:hlinkClick r:id="rId3" tooltip="" action="ppaction://hlinksldjump"/>
              </a:rPr>
              <a:t>'</a:t>
            </a:r>
            <a:r>
              <a:rPr lang="zh-CN" altLang="en-US">
                <a:solidFill>
                  <a:srgbClr val="FF0000"/>
                </a:solidFill>
                <a:sym typeface="+mn-ea"/>
                <a:hlinkClick r:id="rId3" tooltip="" action="ppaction://hlinksldjump"/>
              </a:rPr>
              <a:t>之间的</a:t>
            </a:r>
            <a:r>
              <a:rPr lang="en-US" altLang="zh-CN">
                <a:solidFill>
                  <a:srgbClr val="FF0000"/>
                </a:solidFill>
                <a:sym typeface="+mn-ea"/>
                <a:hlinkClick r:id="rId3" tooltip="" action="ppaction://hlinksldjump"/>
              </a:rPr>
              <a:t>TPS</a:t>
            </a:r>
            <a:r>
              <a:rPr lang="zh-CN" altLang="en-US">
                <a:solidFill>
                  <a:srgbClr val="FF0000"/>
                </a:solidFill>
                <a:sym typeface="+mn-ea"/>
                <a:hlinkClick r:id="rId3" tooltip="" action="ppaction://hlinksldjump"/>
              </a:rPr>
              <a:t>变换矩阵</a:t>
            </a:r>
            <a:r>
              <a:rPr lang="en-US" altLang="zh-CN">
                <a:solidFill>
                  <a:srgbClr val="FF0000"/>
                </a:solidFill>
                <a:sym typeface="+mn-ea"/>
                <a:hlinkClick r:id="rId3" tooltip="" action="ppaction://hlinksldjump"/>
              </a:rPr>
              <a:t>T</a:t>
            </a:r>
            <a:r>
              <a:rPr lang="zh-CN" altLang="en-US">
                <a:sym typeface="+mn-ea"/>
              </a:rPr>
              <a:t>，每张图片都需要计算该矩阵</a:t>
            </a:r>
            <a:r>
              <a:rPr lang="en-US" altLang="zh-CN">
                <a:sym typeface="+mn-ea"/>
              </a:rPr>
              <a:t>T</a:t>
            </a:r>
            <a:r>
              <a:rPr lang="zh-CN" altLang="en-US">
                <a:sym typeface="+mn-ea"/>
              </a:rPr>
              <a:t>，最后基于</a:t>
            </a:r>
            <a:r>
              <a:rPr lang="en-US" altLang="zh-CN">
                <a:sym typeface="+mn-ea"/>
              </a:rPr>
              <a:t>rectified image</a:t>
            </a:r>
            <a:r>
              <a:rPr lang="zh-CN" altLang="en-US">
                <a:sym typeface="+mn-ea"/>
              </a:rPr>
              <a:t>中所有的像素点坐标和</a:t>
            </a:r>
            <a:r>
              <a:rPr lang="en-US" altLang="zh-CN">
                <a:sym typeface="+mn-ea"/>
              </a:rPr>
              <a:t>T</a:t>
            </a:r>
            <a:r>
              <a:rPr lang="zh-CN" altLang="en-US">
                <a:sym typeface="+mn-ea"/>
              </a:rPr>
              <a:t>，生成位于</a:t>
            </a:r>
            <a:r>
              <a:rPr lang="en-US" altLang="zh-CN">
                <a:sym typeface="+mn-ea"/>
              </a:rPr>
              <a:t>input image</a:t>
            </a:r>
            <a:r>
              <a:rPr lang="zh-CN" altLang="en-US">
                <a:sym typeface="+mn-ea"/>
              </a:rPr>
              <a:t>上的对应的</a:t>
            </a:r>
            <a:r>
              <a:rPr lang="en-US" altLang="zh-CN">
                <a:sym typeface="+mn-ea"/>
              </a:rPr>
              <a:t>Grid </a:t>
            </a:r>
            <a:r>
              <a:rPr lang="en-US" altLang="zh-CN" b="1">
                <a:sym typeface="+mn-ea"/>
              </a:rPr>
              <a:t>P</a:t>
            </a:r>
            <a:r>
              <a:rPr lang="zh-CN" altLang="en-US">
                <a:sym typeface="+mn-ea"/>
              </a:rPr>
              <a:t>。</a:t>
            </a:r>
            <a:endParaRPr lang="zh-CN" altLang="en-US">
              <a:sym typeface="+mn-ea"/>
            </a:endParaRPr>
          </a:p>
          <a:p>
            <a:pPr marL="285750" indent="-285750">
              <a:buFont typeface="Arial" panose="02080604020202020204" pitchFamily="34" charset="0"/>
              <a:buChar char="•"/>
            </a:pPr>
            <a:endParaRPr lang="en-US" altLang="zh-CN">
              <a:sym typeface="+mn-ea"/>
            </a:endParaRPr>
          </a:p>
          <a:p>
            <a:pPr marL="285750" indent="-285750">
              <a:buFont typeface="Arial" panose="02080604020202020204" pitchFamily="34" charset="0"/>
              <a:buChar char="•"/>
            </a:pPr>
            <a:r>
              <a:rPr lang="en-US" altLang="zh-CN" b="1">
                <a:sym typeface="+mn-ea"/>
              </a:rPr>
              <a:t>Sampler</a:t>
            </a:r>
            <a:r>
              <a:rPr lang="zh-CN" altLang="en-US">
                <a:sym typeface="+mn-ea"/>
              </a:rPr>
              <a:t>：使用双线性插值获得</a:t>
            </a:r>
            <a:r>
              <a:rPr lang="en-US" altLang="zh-CN">
                <a:sym typeface="+mn-ea"/>
              </a:rPr>
              <a:t>Grid</a:t>
            </a:r>
            <a:r>
              <a:rPr lang="zh-CN" altLang="en-US">
                <a:sym typeface="+mn-ea"/>
              </a:rPr>
              <a:t>对应像素点的像素值。</a:t>
            </a:r>
            <a:endParaRPr lang="zh-CN" altLang="en-US"/>
          </a:p>
          <a:p>
            <a:pPr marL="285750" indent="-285750">
              <a:buFont typeface="Arial" panose="02080604020202020204" pitchFamily="34" charset="0"/>
              <a:buChar char="•"/>
            </a:pPr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6370" y="5023485"/>
            <a:ext cx="4930775" cy="170243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94330" y="3783330"/>
            <a:ext cx="1304925" cy="4191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41260" y="3511550"/>
            <a:ext cx="3687445" cy="321437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RARE——</a:t>
            </a:r>
            <a:r>
              <a:rPr lang="zh-CN" altLang="en-US"/>
              <a:t>将</a:t>
            </a:r>
            <a:r>
              <a:rPr lang="en-US" altLang="zh-CN"/>
              <a:t>TPS</a:t>
            </a:r>
            <a:r>
              <a:rPr lang="zh-CN" altLang="en-US"/>
              <a:t>（</a:t>
            </a:r>
            <a:r>
              <a:rPr lang="en-US" altLang="zh-CN"/>
              <a:t>Thin Plate-Spline</a:t>
            </a:r>
            <a:r>
              <a:rPr lang="zh-CN" altLang="en-US"/>
              <a:t>）变换融入</a:t>
            </a:r>
            <a:r>
              <a:rPr lang="en-US" altLang="zh-CN"/>
              <a:t>STN</a:t>
            </a:r>
            <a:r>
              <a:rPr lang="zh-CN" altLang="en-US"/>
              <a:t>架构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586740" y="1584325"/>
            <a:ext cx="555688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80604020202020204" pitchFamily="34" charset="0"/>
              <a:buChar char="•"/>
            </a:pPr>
            <a:r>
              <a:rPr lang="en-US" altLang="zh-CN" b="1"/>
              <a:t>Encoder</a:t>
            </a:r>
            <a:r>
              <a:rPr lang="zh-CN" altLang="en-US"/>
              <a:t>：</a:t>
            </a:r>
            <a:r>
              <a:rPr lang="en-US" altLang="zh-CN"/>
              <a:t>CNN+BLSTM</a:t>
            </a:r>
            <a:endParaRPr lang="en-US" altLang="zh-CN"/>
          </a:p>
          <a:p>
            <a:pPr marL="285750" indent="-285750">
              <a:buFont typeface="Arial" panose="02080604020202020204" pitchFamily="34" charset="0"/>
              <a:buChar char="•"/>
            </a:pPr>
            <a:r>
              <a:rPr lang="en-US" altLang="zh-CN" b="1"/>
              <a:t>Decoder</a:t>
            </a:r>
            <a:r>
              <a:rPr lang="zh-CN" altLang="en-US"/>
              <a:t>：</a:t>
            </a:r>
            <a:endParaRPr lang="zh-CN" altLang="en-US"/>
          </a:p>
          <a:p>
            <a:pPr marL="742950" lvl="1" indent="-285750">
              <a:buFont typeface="Arial" panose="02080604020202020204" pitchFamily="34" charset="0"/>
              <a:buChar char="•"/>
            </a:pP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12715" y="1793240"/>
            <a:ext cx="3168650" cy="362648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7015" y="2205990"/>
            <a:ext cx="3695700" cy="6096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5115" y="2815590"/>
            <a:ext cx="3276600" cy="79057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5115" y="3606165"/>
            <a:ext cx="2876550" cy="542925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586105" y="4590415"/>
            <a:ext cx="56432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结论：对</a:t>
            </a:r>
            <a:r>
              <a:rPr lang="zh-CN" altLang="en-US">
                <a:solidFill>
                  <a:srgbClr val="FF0000"/>
                </a:solidFill>
              </a:rPr>
              <a:t>透视样本</a:t>
            </a:r>
            <a:r>
              <a:rPr lang="zh-CN" altLang="en-US"/>
              <a:t>和</a:t>
            </a:r>
            <a:r>
              <a:rPr lang="zh-CN" altLang="en-US">
                <a:solidFill>
                  <a:srgbClr val="FF0000"/>
                </a:solidFill>
              </a:rPr>
              <a:t>弯曲样本</a:t>
            </a:r>
            <a:r>
              <a:rPr lang="zh-CN" altLang="en-US"/>
              <a:t>效果比较好。</a:t>
            </a:r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59800" y="1584325"/>
            <a:ext cx="3330575" cy="404368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ASTER</a:t>
            </a:r>
            <a:r>
              <a:rPr lang="zh-CN" altLang="en-US"/>
              <a:t>（开源）</a:t>
            </a:r>
            <a:r>
              <a:rPr lang="en-US" altLang="zh-CN"/>
              <a:t>——</a:t>
            </a:r>
            <a:r>
              <a:rPr lang="zh-CN" altLang="en-US"/>
              <a:t>与</a:t>
            </a:r>
            <a:r>
              <a:rPr lang="en-US" altLang="zh-CN"/>
              <a:t>RARE</a:t>
            </a:r>
            <a:r>
              <a:rPr lang="zh-CN" altLang="en-US"/>
              <a:t>思路基本相同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59385" y="1286510"/>
            <a:ext cx="7099935" cy="36925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/>
              <a:t>比前作</a:t>
            </a:r>
            <a:r>
              <a:rPr lang="en-US" altLang="zh-CN" b="1"/>
              <a:t>RARE</a:t>
            </a:r>
            <a:r>
              <a:rPr lang="zh-CN" altLang="en-US" b="1"/>
              <a:t>的改进</a:t>
            </a:r>
            <a:r>
              <a:rPr lang="zh-CN" altLang="en-US"/>
              <a:t>：</a:t>
            </a:r>
            <a:endParaRPr lang="zh-CN" altLang="en-US"/>
          </a:p>
          <a:p>
            <a:r>
              <a:rPr lang="en-US" altLang="zh-CN"/>
              <a:t>1.</a:t>
            </a:r>
            <a:r>
              <a:rPr lang="zh-CN" altLang="en-US"/>
              <a:t>使用</a:t>
            </a:r>
            <a:r>
              <a:rPr lang="zh-CN" altLang="en-US" b="1"/>
              <a:t>不同分辨率</a:t>
            </a:r>
            <a:r>
              <a:rPr lang="zh-CN" altLang="en-US"/>
              <a:t>的图片来预测</a:t>
            </a:r>
            <a:r>
              <a:rPr lang="en-US" altLang="zh-CN"/>
              <a:t>control points</a:t>
            </a:r>
            <a:r>
              <a:rPr lang="zh-CN" altLang="en-US"/>
              <a:t>和</a:t>
            </a:r>
            <a:r>
              <a:rPr lang="en-US" altLang="zh-CN"/>
              <a:t>sampling</a:t>
            </a:r>
            <a:r>
              <a:rPr lang="zh-CN" altLang="en-US"/>
              <a:t>，即</a:t>
            </a:r>
            <a:r>
              <a:rPr lang="en-US" altLang="zh-CN"/>
              <a:t>Id</a:t>
            </a:r>
            <a:r>
              <a:rPr lang="zh-CN" altLang="en-US"/>
              <a:t>的尺寸更小，但</a:t>
            </a:r>
            <a:r>
              <a:rPr lang="en-US" altLang="zh-CN"/>
              <a:t>I</a:t>
            </a:r>
            <a:r>
              <a:rPr lang="zh-CN" altLang="en-US"/>
              <a:t>的尺寸更大，减少参数的同时，提升了性能。由于</a:t>
            </a:r>
            <a:r>
              <a:rPr lang="en-US" altLang="zh-CN"/>
              <a:t>TPS</a:t>
            </a:r>
            <a:r>
              <a:rPr lang="zh-CN" altLang="en-US"/>
              <a:t>变换会切割图片，所以在分辨率更高输入图片</a:t>
            </a:r>
            <a:r>
              <a:rPr lang="en-US" altLang="zh-CN"/>
              <a:t>I</a:t>
            </a:r>
            <a:r>
              <a:rPr lang="zh-CN" altLang="en-US"/>
              <a:t>上</a:t>
            </a:r>
            <a:r>
              <a:rPr lang="en-US" altLang="zh-CN"/>
              <a:t>sampling</a:t>
            </a:r>
            <a:r>
              <a:rPr lang="zh-CN" altLang="en-US"/>
              <a:t>会让性能更好。</a:t>
            </a:r>
            <a:endParaRPr lang="zh-CN" altLang="en-US"/>
          </a:p>
          <a:p>
            <a:r>
              <a:rPr lang="en-US" altLang="zh-CN"/>
              <a:t>2.</a:t>
            </a:r>
            <a:r>
              <a:rPr lang="zh-CN" altLang="en-US" b="1"/>
              <a:t>去除</a:t>
            </a:r>
            <a:r>
              <a:rPr lang="zh-CN" altLang="en-US"/>
              <a:t>了</a:t>
            </a:r>
            <a:r>
              <a:rPr lang="en-US" altLang="zh-CN"/>
              <a:t>localization</a:t>
            </a:r>
            <a:r>
              <a:rPr lang="zh-CN" altLang="en-US"/>
              <a:t>网络（用于生成</a:t>
            </a:r>
            <a:r>
              <a:rPr lang="en-US" altLang="zh-CN"/>
              <a:t>control points</a:t>
            </a:r>
            <a:r>
              <a:rPr lang="zh-CN" altLang="en-US"/>
              <a:t>）里最后一层全连接层后的</a:t>
            </a:r>
            <a:r>
              <a:rPr lang="zh-CN" altLang="en-US" b="1"/>
              <a:t>非线性激活函数</a:t>
            </a:r>
            <a:r>
              <a:rPr lang="en-US" altLang="zh-CN" b="1"/>
              <a:t>tanh</a:t>
            </a:r>
            <a:r>
              <a:rPr lang="zh-CN" altLang="en-US"/>
              <a:t>，去除</a:t>
            </a:r>
            <a:r>
              <a:rPr lang="en-US" altLang="zh-CN"/>
              <a:t>tanh</a:t>
            </a:r>
            <a:r>
              <a:rPr lang="zh-CN" altLang="en-US"/>
              <a:t>可能会让坐标落在图片之外，所以使用</a:t>
            </a:r>
            <a:r>
              <a:rPr lang="en-US" altLang="zh-CN" b="1"/>
              <a:t>clipping</a:t>
            </a:r>
            <a:r>
              <a:rPr lang="zh-CN" altLang="en-US"/>
              <a:t>替代。</a:t>
            </a:r>
            <a:r>
              <a:t> this trick significantly improves the performance and the stability to weight initialization</a:t>
            </a:r>
            <a:r>
              <a:rPr lang="zh-CN"/>
              <a:t>。</a:t>
            </a:r>
            <a:endParaRPr lang="zh-CN"/>
          </a:p>
          <a:p>
            <a:r>
              <a:rPr lang="en-US" altLang="zh-CN"/>
              <a:t>3.</a:t>
            </a:r>
            <a:r>
              <a:rPr lang="en-US" altLang="zh-CN" b="1"/>
              <a:t>decoder</a:t>
            </a:r>
            <a:r>
              <a:rPr lang="zh-CN" altLang="en-US" b="1"/>
              <a:t>换成双向</a:t>
            </a:r>
            <a:r>
              <a:rPr lang="zh-CN" altLang="en-US"/>
              <a:t>，训练时取二者</a:t>
            </a:r>
            <a:r>
              <a:rPr lang="en-US" altLang="zh-CN"/>
              <a:t>loss</a:t>
            </a:r>
            <a:r>
              <a:rPr lang="zh-CN" altLang="en-US"/>
              <a:t>和，</a:t>
            </a:r>
            <a:r>
              <a:rPr lang="en-US" altLang="zh-CN"/>
              <a:t>inference</a:t>
            </a:r>
            <a:r>
              <a:rPr lang="zh-CN" altLang="en-US"/>
              <a:t>时取</a:t>
            </a:r>
            <a:r>
              <a:rPr lang="en-US" altLang="zh-CN"/>
              <a:t>score</a:t>
            </a:r>
            <a:r>
              <a:rPr lang="zh-CN" altLang="en-US"/>
              <a:t>大的为结果。</a:t>
            </a:r>
            <a:endParaRPr lang="zh-CN" altLang="en-US"/>
          </a:p>
          <a:p>
            <a:r>
              <a:rPr lang="en-US" altLang="zh-CN"/>
              <a:t>4.</a:t>
            </a:r>
            <a:r>
              <a:rPr lang="zh-CN" altLang="en-US"/>
              <a:t>探索了</a:t>
            </a:r>
            <a:r>
              <a:rPr lang="en-US" altLang="zh-CN"/>
              <a:t>ASTER end2end</a:t>
            </a:r>
            <a:r>
              <a:rPr lang="zh-CN" altLang="en-US"/>
              <a:t>的可行性。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25335" y="120650"/>
            <a:ext cx="4855210" cy="215011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9320" y="2415540"/>
            <a:ext cx="4721225" cy="2286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7110" y="4844415"/>
            <a:ext cx="4525645" cy="165481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ASTER——</a:t>
            </a:r>
            <a:r>
              <a:rPr lang="zh-CN" altLang="en-US"/>
              <a:t>与</a:t>
            </a:r>
            <a:r>
              <a:rPr lang="en-US" altLang="zh-CN"/>
              <a:t>RARE</a:t>
            </a:r>
            <a:r>
              <a:rPr lang="zh-CN" altLang="en-US"/>
              <a:t>思路基本相同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59385" y="1286510"/>
            <a:ext cx="4390390" cy="61855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b="1"/>
              <a:t>其他实验和分析</a:t>
            </a:r>
            <a:r>
              <a:rPr lang="zh-CN" altLang="en-US"/>
              <a:t>：</a:t>
            </a:r>
            <a:endParaRPr lang="zh-CN" altLang="en-US"/>
          </a:p>
          <a:p>
            <a:pPr marL="285750" indent="-285750">
              <a:buFont typeface="Arial" panose="02080604020202020204" pitchFamily="34" charset="0"/>
              <a:buChar char="•"/>
            </a:pPr>
            <a:r>
              <a:rPr lang="zh-CN" altLang="en-US"/>
              <a:t>文本矫正部分：对</a:t>
            </a:r>
            <a:r>
              <a:rPr lang="en-US" altLang="zh-CN"/>
              <a:t>SVTP</a:t>
            </a:r>
            <a:r>
              <a:rPr lang="zh-CN" altLang="en-US"/>
              <a:t>和</a:t>
            </a:r>
            <a:r>
              <a:rPr lang="en-US" altLang="zh-CN"/>
              <a:t>CUTE</a:t>
            </a:r>
            <a:r>
              <a:rPr lang="zh-CN" altLang="en-US"/>
              <a:t>提升明显。</a:t>
            </a:r>
            <a:endParaRPr lang="zh-CN" altLang="en-US"/>
          </a:p>
          <a:p>
            <a:pPr marL="285750" indent="-285750">
              <a:buFont typeface="Arial" panose="0208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8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8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80604020202020204" pitchFamily="34" charset="0"/>
              <a:buChar char="•"/>
            </a:pPr>
            <a:r>
              <a:rPr lang="zh-CN" altLang="en-US"/>
              <a:t>虽然没有基准点先验标注，但是从</a:t>
            </a:r>
            <a:r>
              <a:rPr lang="en-US" altLang="zh-CN"/>
              <a:t>SVTP</a:t>
            </a:r>
            <a:r>
              <a:rPr lang="zh-CN" altLang="en-US"/>
              <a:t>和</a:t>
            </a:r>
            <a:r>
              <a:rPr lang="en-US" altLang="zh-CN"/>
              <a:t>CUTE</a:t>
            </a:r>
            <a:r>
              <a:rPr lang="zh-CN" altLang="en-US"/>
              <a:t>的一些样本看来，</a:t>
            </a:r>
            <a:r>
              <a:rPr lang="zh-CN" altLang="en-US">
                <a:solidFill>
                  <a:srgbClr val="FF0000"/>
                </a:solidFill>
              </a:rPr>
              <a:t>基准点对于透视和弯曲样本的鲁棒性较好</a:t>
            </a:r>
            <a:r>
              <a:rPr lang="zh-CN" altLang="en-US"/>
              <a:t>。</a:t>
            </a:r>
            <a:endParaRPr lang="zh-CN" altLang="en-US"/>
          </a:p>
          <a:p>
            <a:pPr marL="285750" indent="-285750">
              <a:buFont typeface="Arial" panose="02080604020202020204" pitchFamily="34" charset="0"/>
              <a:buChar char="•"/>
            </a:pPr>
            <a:r>
              <a:rPr lang="zh-CN" altLang="en-US"/>
              <a:t>矫正模块会倾向于将字符倾斜，作者认为是倾斜样本可以让学习更简单，因为</a:t>
            </a:r>
            <a:r>
              <a:rPr lang="zh-CN" altLang="en-US">
                <a:solidFill>
                  <a:srgbClr val="FF0000"/>
                </a:solidFill>
              </a:rPr>
              <a:t>倾斜提供了相邻字符的空间交叉</a:t>
            </a:r>
            <a:r>
              <a:rPr lang="zh-CN" altLang="en-US"/>
              <a:t>，从而学到字符竖直方向的相关性。</a:t>
            </a:r>
            <a:endParaRPr lang="zh-CN" altLang="en-US"/>
          </a:p>
          <a:p>
            <a:pPr marL="285750" indent="-285750">
              <a:buFont typeface="Arial" panose="02080604020202020204" pitchFamily="34" charset="0"/>
              <a:buChar char="•"/>
            </a:pPr>
            <a:r>
              <a:rPr lang="zh-CN" altLang="en-US"/>
              <a:t>有一些基准点落在了图片边界外，</a:t>
            </a:r>
            <a:r>
              <a:rPr lang="zh-CN" altLang="en-US">
                <a:solidFill>
                  <a:srgbClr val="FF0000"/>
                </a:solidFill>
              </a:rPr>
              <a:t>使用</a:t>
            </a:r>
            <a:r>
              <a:rPr lang="en-US" altLang="zh-CN">
                <a:solidFill>
                  <a:srgbClr val="FF0000"/>
                </a:solidFill>
              </a:rPr>
              <a:t>tanh</a:t>
            </a:r>
            <a:r>
              <a:rPr lang="zh-CN" altLang="en-US">
                <a:solidFill>
                  <a:srgbClr val="FF0000"/>
                </a:solidFill>
              </a:rPr>
              <a:t>将点强行限制在图片边界内会导致图片变形</a:t>
            </a:r>
            <a:r>
              <a:rPr lang="zh-CN" altLang="en-US"/>
              <a:t>，这个小改动带来的效果很好。</a:t>
            </a:r>
            <a:endParaRPr lang="zh-CN" altLang="en-US"/>
          </a:p>
          <a:p>
            <a:pPr marL="285750" indent="-285750">
              <a:buFont typeface="Arial" panose="02080604020202020204" pitchFamily="34" charset="0"/>
              <a:buChar char="•"/>
            </a:pPr>
            <a:endParaRPr lang="en-US" altLang="zh-CN"/>
          </a:p>
          <a:p>
            <a:pPr marL="285750" indent="-285750">
              <a:buFont typeface="Arial" panose="02080604020202020204" pitchFamily="34" charset="0"/>
              <a:buChar char="•"/>
            </a:pPr>
            <a:endParaRPr lang="en-US" altLang="zh-CN"/>
          </a:p>
          <a:p>
            <a:pPr marL="285750" indent="-285750">
              <a:buFont typeface="Arial" panose="02080604020202020204" pitchFamily="34" charset="0"/>
              <a:buChar char="•"/>
            </a:pPr>
            <a:endParaRPr lang="en-US" altLang="zh-CN"/>
          </a:p>
          <a:p>
            <a:pPr marL="285750" indent="-285750">
              <a:buFont typeface="Arial" panose="02080604020202020204" pitchFamily="34" charset="0"/>
              <a:buChar char="•"/>
            </a:pPr>
            <a:endParaRPr lang="en-US" altLang="zh-CN"/>
          </a:p>
          <a:p>
            <a:pPr marL="285750" indent="-285750">
              <a:buFont typeface="Arial" panose="02080604020202020204" pitchFamily="34" charset="0"/>
              <a:buChar char="•"/>
            </a:pPr>
            <a:endParaRPr lang="en-US" altLang="zh-CN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9385" y="1942465"/>
            <a:ext cx="4389755" cy="72199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9495" y="20955"/>
            <a:ext cx="6506210" cy="356933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5150" y="4083050"/>
            <a:ext cx="5391785" cy="26797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3260" y="3838575"/>
            <a:ext cx="2823845" cy="292417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宋体"/>
        <a:font script="Hant" typeface="新細明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11986</Words>
  <Application>WPS 演示</Application>
  <PresentationFormat>宽屏</PresentationFormat>
  <Paragraphs>619</Paragraphs>
  <Slides>48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48</vt:i4>
      </vt:variant>
    </vt:vector>
  </HeadingPairs>
  <TitlesOfParts>
    <vt:vector size="63" baseType="lpstr">
      <vt:lpstr>Arial</vt:lpstr>
      <vt:lpstr>宋体</vt:lpstr>
      <vt:lpstr>Wingdings</vt:lpstr>
      <vt:lpstr>DejaVu Sans</vt:lpstr>
      <vt:lpstr>Arial Black</vt:lpstr>
      <vt:lpstr>微软雅黑</vt:lpstr>
      <vt:lpstr>Droid Sans Fallback</vt:lpstr>
      <vt:lpstr>宋体</vt:lpstr>
      <vt:lpstr>Arial Unicode MS</vt:lpstr>
      <vt:lpstr>Abyssinica SIL</vt:lpstr>
      <vt:lpstr>OpenSymbol</vt:lpstr>
      <vt:lpstr>Noto Sans CJK SC Regular</vt:lpstr>
      <vt:lpstr>DejaVu Sans</vt:lpstr>
      <vt:lpstr>Gubbi</vt:lpstr>
      <vt:lpstr>Office 主题​​</vt:lpstr>
      <vt:lpstr>OCR rec papers</vt:lpstr>
      <vt:lpstr>目录</vt:lpstr>
      <vt:lpstr>矫正类</vt:lpstr>
      <vt:lpstr>STN（Spatial Transformer Networks）</vt:lpstr>
      <vt:lpstr>STN（Spatial Transformer Networks）</vt:lpstr>
      <vt:lpstr>RARE——将TPS（Thin Plate-Spline）变换融入STN架构</vt:lpstr>
      <vt:lpstr>RARE——将TPS（Thin Plate-Spline）变换融入STN架构</vt:lpstr>
      <vt:lpstr>ASTER（开源）——与RARE思路基本相同</vt:lpstr>
      <vt:lpstr>ASTER——与RARE思路基本相同</vt:lpstr>
      <vt:lpstr>ASTER——与RARE思路基本相同</vt:lpstr>
      <vt:lpstr>ESIR：End-to-end Scene Text Recognition via Iterative Image Rectification</vt:lpstr>
      <vt:lpstr>2D attention</vt:lpstr>
      <vt:lpstr>SAR（开源）-第一个在Word级别不规则文本识别中使用2D attention的</vt:lpstr>
      <vt:lpstr>SAR（开源）-第一个在Word级别不规则文本识别中使用2D attention的</vt:lpstr>
      <vt:lpstr>SAR（开源）-第一个在Word级别不规则文本识别中使用2D attention的</vt:lpstr>
      <vt:lpstr>SAR（开源）-第一个在Word级别不规则文本识别中使用2D attention的</vt:lpstr>
      <vt:lpstr>SAR（开源）-第一个在Word级别不规则文本识别中使用2D attention的</vt:lpstr>
      <vt:lpstr>CNN-Transformer：A Simple and Strong Convolutional-Attention Network for Scene Text Recognition</vt:lpstr>
      <vt:lpstr>CNN-Transformer：A Simple and Strong Convolutional-Attention Network for Scene Text Recognition</vt:lpstr>
      <vt:lpstr>CNN-Transformer：A Simple and Strong Convolutional-Attention Network for Scene Text Recognition</vt:lpstr>
      <vt:lpstr>CNN-Transformer：A Simple and Strong Convolutional-Attention Network for Scene Text Recognition</vt:lpstr>
      <vt:lpstr>CNN-Transformer：A Simple and Strong Convolutional-Attention Network for Scene Text Recognition</vt:lpstr>
      <vt:lpstr>CNN-Transformer：A Simple and Strong Convolutional-Attention Network for Scene Text Recognition</vt:lpstr>
      <vt:lpstr>CNN-Transformer：A Simple and Strong Convolutional-Attention Network for Scene Text Recognition</vt:lpstr>
      <vt:lpstr>2D Attentional Irregular Scene Text Recognizer</vt:lpstr>
      <vt:lpstr>CNN-BERT：2D Attentional Irregular Scene Text Recognizer</vt:lpstr>
      <vt:lpstr>CNN-BERT：2D Attentional Irregular Scene Text Recognizer</vt:lpstr>
      <vt:lpstr>CNN-BERT：2D Attentional Irregular Scene Text Recognizer</vt:lpstr>
      <vt:lpstr>CNN-BERT：2D Attentional Irregular Scene Text Recognizer</vt:lpstr>
      <vt:lpstr>SATRN（论文说会开源）：On Recognizing Texts of Arbitrary Shapes with 2D Self-Attention</vt:lpstr>
      <vt:lpstr>SATRN：On Recognizing Texts of Arbitrary Shapes with 2D Self-Attention</vt:lpstr>
      <vt:lpstr>SATRN：On Recognizing Texts of Arbitrary Shapes with 2D Self-Attention</vt:lpstr>
      <vt:lpstr>SATRN：On Recognizing Texts of Arbitrary Shapes with 2D Self-Attention</vt:lpstr>
      <vt:lpstr>SATRN：On Recognizing Texts of Arbitrary Shapes with 2D Self-Attention</vt:lpstr>
      <vt:lpstr>总结——可以考虑尝试的trick</vt:lpstr>
      <vt:lpstr>附录</vt:lpstr>
      <vt:lpstr>仿射变换</vt:lpstr>
      <vt:lpstr>插值</vt:lpstr>
      <vt:lpstr>双线性插值（Bilinear Interpolation）</vt:lpstr>
      <vt:lpstr>薄板样条函数(Thin plate splines)</vt:lpstr>
      <vt:lpstr>薄板样条函数(Thin plate splines)</vt:lpstr>
      <vt:lpstr>薄板样条函数(Thin plate splines)</vt:lpstr>
      <vt:lpstr>Attention机制解读 </vt:lpstr>
      <vt:lpstr>PowerPoint 演示文稿</vt:lpstr>
      <vt:lpstr>Transformer: Attention is all you need</vt:lpstr>
      <vt:lpstr>Transformer: Attention is all you need</vt:lpstr>
      <vt:lpstr>Transformer: Attention is all you need</vt:lpstr>
      <vt:lpstr>Transformer: Attention is all you need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em</dc:creator>
  <cp:lastModifiedBy>em</cp:lastModifiedBy>
  <cp:revision>91</cp:revision>
  <dcterms:created xsi:type="dcterms:W3CDTF">2019-10-23T08:36:52Z</dcterms:created>
  <dcterms:modified xsi:type="dcterms:W3CDTF">2019-10-23T08:36:52Z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2052-11.1.0.8722</vt:lpwstr>
  </property>
</Properties>
</file>